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26"/>
  </p:notesMasterIdLst>
  <p:sldIdLst>
    <p:sldId id="256" r:id="rId2"/>
    <p:sldId id="257" r:id="rId3"/>
    <p:sldId id="259" r:id="rId4"/>
    <p:sldId id="260" r:id="rId5"/>
    <p:sldId id="262" r:id="rId6"/>
    <p:sldId id="263" r:id="rId7"/>
    <p:sldId id="264" r:id="rId8"/>
    <p:sldId id="265" r:id="rId9"/>
    <p:sldId id="266" r:id="rId10"/>
    <p:sldId id="267" r:id="rId11"/>
    <p:sldId id="268" r:id="rId12"/>
    <p:sldId id="269" r:id="rId13"/>
    <p:sldId id="274" r:id="rId14"/>
    <p:sldId id="275" r:id="rId15"/>
    <p:sldId id="276" r:id="rId16"/>
    <p:sldId id="277" r:id="rId17"/>
    <p:sldId id="270" r:id="rId18"/>
    <p:sldId id="271" r:id="rId19"/>
    <p:sldId id="272" r:id="rId20"/>
    <p:sldId id="279" r:id="rId21"/>
    <p:sldId id="280" r:id="rId22"/>
    <p:sldId id="258" r:id="rId23"/>
    <p:sldId id="261" r:id="rId24"/>
    <p:sldId id="281" r:id="rId2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0133FB-0C2A-4AEB-92B7-B036E72CEDEA}" type="datetimeFigureOut">
              <a:rPr lang="ru-RU" smtClean="0"/>
              <a:t>02.12.2024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454A0C-B9C4-48B1-92D4-1CE1E33E27CF}" type="slidenum">
              <a:rPr lang="ru-RU" smtClean="0"/>
              <a:t>‹#›</a:t>
            </a:fld>
            <a:endParaRPr lang="ru-RU"/>
          </a:p>
        </p:txBody>
      </p:sp>
    </p:spTree>
    <p:extLst>
      <p:ext uri="{BB962C8B-B14F-4D97-AF65-F5344CB8AC3E}">
        <p14:creationId xmlns:p14="http://schemas.microsoft.com/office/powerpoint/2010/main" val="1218885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B0454A0C-B9C4-48B1-92D4-1CE1E33E27CF}" type="slidenum">
              <a:rPr lang="ru-RU" smtClean="0"/>
              <a:t>16</a:t>
            </a:fld>
            <a:endParaRPr lang="ru-RU"/>
          </a:p>
        </p:txBody>
      </p:sp>
    </p:spTree>
    <p:extLst>
      <p:ext uri="{BB962C8B-B14F-4D97-AF65-F5344CB8AC3E}">
        <p14:creationId xmlns:p14="http://schemas.microsoft.com/office/powerpoint/2010/main" val="361019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7E1FE7-B5D9-4E08-B855-3BE4536FB188}"/>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7C93377C-FC9B-43F2-B97C-83F2CA6476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A1E9B422-3AD6-4BF6-A84A-1174FF7B7191}"/>
              </a:ext>
            </a:extLst>
          </p:cNvPr>
          <p:cNvSpPr>
            <a:spLocks noGrp="1"/>
          </p:cNvSpPr>
          <p:nvPr>
            <p:ph type="dt" sz="half" idx="10"/>
          </p:nvPr>
        </p:nvSpPr>
        <p:spPr/>
        <p:txBody>
          <a:bodyPr/>
          <a:lstStyle/>
          <a:p>
            <a:fld id="{49B0E873-1EB7-45D0-BEF0-A69829AFDF71}" type="datetimeFigureOut">
              <a:rPr lang="ru-RU" smtClean="0"/>
              <a:t>01.12.2024</a:t>
            </a:fld>
            <a:endParaRPr lang="ru-RU"/>
          </a:p>
        </p:txBody>
      </p:sp>
      <p:sp>
        <p:nvSpPr>
          <p:cNvPr id="5" name="Нижний колонтитул 4">
            <a:extLst>
              <a:ext uri="{FF2B5EF4-FFF2-40B4-BE49-F238E27FC236}">
                <a16:creationId xmlns:a16="http://schemas.microsoft.com/office/drawing/2014/main" id="{40110AB2-1234-4920-B057-F954E7FB50C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BC0B518-42B0-4B49-84C5-B762263B47FB}"/>
              </a:ext>
            </a:extLst>
          </p:cNvPr>
          <p:cNvSpPr>
            <a:spLocks noGrp="1"/>
          </p:cNvSpPr>
          <p:nvPr>
            <p:ph type="sldNum" sz="quarter" idx="12"/>
          </p:nvPr>
        </p:nvSpPr>
        <p:spPr/>
        <p:txBody>
          <a:bodyPr/>
          <a:lstStyle/>
          <a:p>
            <a:fld id="{F6E18DE4-9368-45BD-8016-2EA161FDDA41}" type="slidenum">
              <a:rPr lang="ru-RU" smtClean="0"/>
              <a:t>‹#›</a:t>
            </a:fld>
            <a:endParaRPr lang="ru-RU"/>
          </a:p>
        </p:txBody>
      </p:sp>
    </p:spTree>
    <p:extLst>
      <p:ext uri="{BB962C8B-B14F-4D97-AF65-F5344CB8AC3E}">
        <p14:creationId xmlns:p14="http://schemas.microsoft.com/office/powerpoint/2010/main" val="2369337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79AA86-3C23-4D60-BBF1-6FADCF59CE94}"/>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D357ED9A-65F6-4288-91D6-B21180EE27EE}"/>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FDF3A67-7803-44E5-8362-8334FBF2E571}"/>
              </a:ext>
            </a:extLst>
          </p:cNvPr>
          <p:cNvSpPr>
            <a:spLocks noGrp="1"/>
          </p:cNvSpPr>
          <p:nvPr>
            <p:ph type="dt" sz="half" idx="10"/>
          </p:nvPr>
        </p:nvSpPr>
        <p:spPr/>
        <p:txBody>
          <a:bodyPr/>
          <a:lstStyle/>
          <a:p>
            <a:fld id="{49B0E873-1EB7-45D0-BEF0-A69829AFDF71}" type="datetimeFigureOut">
              <a:rPr lang="ru-RU" smtClean="0"/>
              <a:t>01.12.2024</a:t>
            </a:fld>
            <a:endParaRPr lang="ru-RU"/>
          </a:p>
        </p:txBody>
      </p:sp>
      <p:sp>
        <p:nvSpPr>
          <p:cNvPr id="5" name="Нижний колонтитул 4">
            <a:extLst>
              <a:ext uri="{FF2B5EF4-FFF2-40B4-BE49-F238E27FC236}">
                <a16:creationId xmlns:a16="http://schemas.microsoft.com/office/drawing/2014/main" id="{11B8B757-4D13-4AA4-A700-B6AC4BB7391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AE09432-4BF7-4D5D-8833-D676AA859D6B}"/>
              </a:ext>
            </a:extLst>
          </p:cNvPr>
          <p:cNvSpPr>
            <a:spLocks noGrp="1"/>
          </p:cNvSpPr>
          <p:nvPr>
            <p:ph type="sldNum" sz="quarter" idx="12"/>
          </p:nvPr>
        </p:nvSpPr>
        <p:spPr/>
        <p:txBody>
          <a:bodyPr/>
          <a:lstStyle/>
          <a:p>
            <a:fld id="{F6E18DE4-9368-45BD-8016-2EA161FDDA41}" type="slidenum">
              <a:rPr lang="ru-RU" smtClean="0"/>
              <a:t>‹#›</a:t>
            </a:fld>
            <a:endParaRPr lang="ru-RU"/>
          </a:p>
        </p:txBody>
      </p:sp>
    </p:spTree>
    <p:extLst>
      <p:ext uri="{BB962C8B-B14F-4D97-AF65-F5344CB8AC3E}">
        <p14:creationId xmlns:p14="http://schemas.microsoft.com/office/powerpoint/2010/main" val="4194585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D0CA2E3A-2086-4D03-A185-B4F8C11FFF0C}"/>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5B7E0682-620E-4F68-8354-6F85B0098AD9}"/>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5587F39-29BC-4198-9FC6-0BEA08149585}"/>
              </a:ext>
            </a:extLst>
          </p:cNvPr>
          <p:cNvSpPr>
            <a:spLocks noGrp="1"/>
          </p:cNvSpPr>
          <p:nvPr>
            <p:ph type="dt" sz="half" idx="10"/>
          </p:nvPr>
        </p:nvSpPr>
        <p:spPr/>
        <p:txBody>
          <a:bodyPr/>
          <a:lstStyle/>
          <a:p>
            <a:fld id="{49B0E873-1EB7-45D0-BEF0-A69829AFDF71}" type="datetimeFigureOut">
              <a:rPr lang="ru-RU" smtClean="0"/>
              <a:t>01.12.2024</a:t>
            </a:fld>
            <a:endParaRPr lang="ru-RU"/>
          </a:p>
        </p:txBody>
      </p:sp>
      <p:sp>
        <p:nvSpPr>
          <p:cNvPr id="5" name="Нижний колонтитул 4">
            <a:extLst>
              <a:ext uri="{FF2B5EF4-FFF2-40B4-BE49-F238E27FC236}">
                <a16:creationId xmlns:a16="http://schemas.microsoft.com/office/drawing/2014/main" id="{0BF2DA18-59F5-450C-B167-DB4FAFA1D4C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76A7C29-6583-4EAA-B2CF-B46AE6A5C083}"/>
              </a:ext>
            </a:extLst>
          </p:cNvPr>
          <p:cNvSpPr>
            <a:spLocks noGrp="1"/>
          </p:cNvSpPr>
          <p:nvPr>
            <p:ph type="sldNum" sz="quarter" idx="12"/>
          </p:nvPr>
        </p:nvSpPr>
        <p:spPr/>
        <p:txBody>
          <a:bodyPr/>
          <a:lstStyle/>
          <a:p>
            <a:fld id="{F6E18DE4-9368-45BD-8016-2EA161FDDA41}" type="slidenum">
              <a:rPr lang="ru-RU" smtClean="0"/>
              <a:t>‹#›</a:t>
            </a:fld>
            <a:endParaRPr lang="ru-RU"/>
          </a:p>
        </p:txBody>
      </p:sp>
    </p:spTree>
    <p:extLst>
      <p:ext uri="{BB962C8B-B14F-4D97-AF65-F5344CB8AC3E}">
        <p14:creationId xmlns:p14="http://schemas.microsoft.com/office/powerpoint/2010/main" val="3555230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B20B3C-1EFB-43B0-8E58-29758FC9B5B4}"/>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F4C2D4D6-DB2D-4E51-BDF8-DE8C149C7671}"/>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C867CB8-895D-46C8-82CF-9F08FBA7B749}"/>
              </a:ext>
            </a:extLst>
          </p:cNvPr>
          <p:cNvSpPr>
            <a:spLocks noGrp="1"/>
          </p:cNvSpPr>
          <p:nvPr>
            <p:ph type="dt" sz="half" idx="10"/>
          </p:nvPr>
        </p:nvSpPr>
        <p:spPr/>
        <p:txBody>
          <a:bodyPr/>
          <a:lstStyle/>
          <a:p>
            <a:fld id="{49B0E873-1EB7-45D0-BEF0-A69829AFDF71}" type="datetimeFigureOut">
              <a:rPr lang="ru-RU" smtClean="0"/>
              <a:t>01.12.2024</a:t>
            </a:fld>
            <a:endParaRPr lang="ru-RU"/>
          </a:p>
        </p:txBody>
      </p:sp>
      <p:sp>
        <p:nvSpPr>
          <p:cNvPr id="5" name="Нижний колонтитул 4">
            <a:extLst>
              <a:ext uri="{FF2B5EF4-FFF2-40B4-BE49-F238E27FC236}">
                <a16:creationId xmlns:a16="http://schemas.microsoft.com/office/drawing/2014/main" id="{3C419921-14D0-4203-8F26-5FC9CC2F7B0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C4BF422-3236-439C-9471-830E0332DC40}"/>
              </a:ext>
            </a:extLst>
          </p:cNvPr>
          <p:cNvSpPr>
            <a:spLocks noGrp="1"/>
          </p:cNvSpPr>
          <p:nvPr>
            <p:ph type="sldNum" sz="quarter" idx="12"/>
          </p:nvPr>
        </p:nvSpPr>
        <p:spPr/>
        <p:txBody>
          <a:bodyPr/>
          <a:lstStyle/>
          <a:p>
            <a:fld id="{F6E18DE4-9368-45BD-8016-2EA161FDDA41}" type="slidenum">
              <a:rPr lang="ru-RU" smtClean="0"/>
              <a:t>‹#›</a:t>
            </a:fld>
            <a:endParaRPr lang="ru-RU"/>
          </a:p>
        </p:txBody>
      </p:sp>
    </p:spTree>
    <p:extLst>
      <p:ext uri="{BB962C8B-B14F-4D97-AF65-F5344CB8AC3E}">
        <p14:creationId xmlns:p14="http://schemas.microsoft.com/office/powerpoint/2010/main" val="1520431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143B6B-CEBF-446E-8A63-1CC12A95A5D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EB343044-4EA1-40AB-8AB5-E224D12884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772473A5-25B6-4780-B7E7-8E8BCB144907}"/>
              </a:ext>
            </a:extLst>
          </p:cNvPr>
          <p:cNvSpPr>
            <a:spLocks noGrp="1"/>
          </p:cNvSpPr>
          <p:nvPr>
            <p:ph type="dt" sz="half" idx="10"/>
          </p:nvPr>
        </p:nvSpPr>
        <p:spPr/>
        <p:txBody>
          <a:bodyPr/>
          <a:lstStyle/>
          <a:p>
            <a:fld id="{49B0E873-1EB7-45D0-BEF0-A69829AFDF71}" type="datetimeFigureOut">
              <a:rPr lang="ru-RU" smtClean="0"/>
              <a:t>01.12.2024</a:t>
            </a:fld>
            <a:endParaRPr lang="ru-RU"/>
          </a:p>
        </p:txBody>
      </p:sp>
      <p:sp>
        <p:nvSpPr>
          <p:cNvPr id="5" name="Нижний колонтитул 4">
            <a:extLst>
              <a:ext uri="{FF2B5EF4-FFF2-40B4-BE49-F238E27FC236}">
                <a16:creationId xmlns:a16="http://schemas.microsoft.com/office/drawing/2014/main" id="{66AD678F-719F-413A-B808-647BDBAF315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C8039D0-67FF-419E-8E4C-C77FF798946A}"/>
              </a:ext>
            </a:extLst>
          </p:cNvPr>
          <p:cNvSpPr>
            <a:spLocks noGrp="1"/>
          </p:cNvSpPr>
          <p:nvPr>
            <p:ph type="sldNum" sz="quarter" idx="12"/>
          </p:nvPr>
        </p:nvSpPr>
        <p:spPr/>
        <p:txBody>
          <a:bodyPr/>
          <a:lstStyle/>
          <a:p>
            <a:fld id="{F6E18DE4-9368-45BD-8016-2EA161FDDA41}" type="slidenum">
              <a:rPr lang="ru-RU" smtClean="0"/>
              <a:t>‹#›</a:t>
            </a:fld>
            <a:endParaRPr lang="ru-RU"/>
          </a:p>
        </p:txBody>
      </p:sp>
    </p:spTree>
    <p:extLst>
      <p:ext uri="{BB962C8B-B14F-4D97-AF65-F5344CB8AC3E}">
        <p14:creationId xmlns:p14="http://schemas.microsoft.com/office/powerpoint/2010/main" val="3168870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29012D-65BA-4AA0-9B02-8D27082B8771}"/>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1639CB6-70A6-4237-879F-10D5D417A6DD}"/>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B06B5298-BAE1-4383-8391-B3D7DD212ACD}"/>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5B7B8EBB-E157-48FB-961C-33960F6BEE64}"/>
              </a:ext>
            </a:extLst>
          </p:cNvPr>
          <p:cNvSpPr>
            <a:spLocks noGrp="1"/>
          </p:cNvSpPr>
          <p:nvPr>
            <p:ph type="dt" sz="half" idx="10"/>
          </p:nvPr>
        </p:nvSpPr>
        <p:spPr/>
        <p:txBody>
          <a:bodyPr/>
          <a:lstStyle/>
          <a:p>
            <a:fld id="{49B0E873-1EB7-45D0-BEF0-A69829AFDF71}" type="datetimeFigureOut">
              <a:rPr lang="ru-RU" smtClean="0"/>
              <a:t>01.12.2024</a:t>
            </a:fld>
            <a:endParaRPr lang="ru-RU"/>
          </a:p>
        </p:txBody>
      </p:sp>
      <p:sp>
        <p:nvSpPr>
          <p:cNvPr id="6" name="Нижний колонтитул 5">
            <a:extLst>
              <a:ext uri="{FF2B5EF4-FFF2-40B4-BE49-F238E27FC236}">
                <a16:creationId xmlns:a16="http://schemas.microsoft.com/office/drawing/2014/main" id="{06260EDB-F8A1-4046-A0E8-ACDB7B1C7A10}"/>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53E02194-121D-4302-82EF-DF1F25C91DB9}"/>
              </a:ext>
            </a:extLst>
          </p:cNvPr>
          <p:cNvSpPr>
            <a:spLocks noGrp="1"/>
          </p:cNvSpPr>
          <p:nvPr>
            <p:ph type="sldNum" sz="quarter" idx="12"/>
          </p:nvPr>
        </p:nvSpPr>
        <p:spPr/>
        <p:txBody>
          <a:bodyPr/>
          <a:lstStyle/>
          <a:p>
            <a:fld id="{F6E18DE4-9368-45BD-8016-2EA161FDDA41}" type="slidenum">
              <a:rPr lang="ru-RU" smtClean="0"/>
              <a:t>‹#›</a:t>
            </a:fld>
            <a:endParaRPr lang="ru-RU"/>
          </a:p>
        </p:txBody>
      </p:sp>
    </p:spTree>
    <p:extLst>
      <p:ext uri="{BB962C8B-B14F-4D97-AF65-F5344CB8AC3E}">
        <p14:creationId xmlns:p14="http://schemas.microsoft.com/office/powerpoint/2010/main" val="1209278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706777-22CC-4836-BBB0-AE10C85CF04C}"/>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049C14DF-3871-48DC-835A-2186D8021A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EC42424-727C-4A74-A62C-855A2D1E5AC9}"/>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D16CB6D-0AE9-45A8-B54B-411BA17C69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F22E09BE-E23E-410B-8403-7E8C6D730A3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24DEDF3E-0D4A-4B2C-988D-CE7009C714DE}"/>
              </a:ext>
            </a:extLst>
          </p:cNvPr>
          <p:cNvSpPr>
            <a:spLocks noGrp="1"/>
          </p:cNvSpPr>
          <p:nvPr>
            <p:ph type="dt" sz="half" idx="10"/>
          </p:nvPr>
        </p:nvSpPr>
        <p:spPr/>
        <p:txBody>
          <a:bodyPr/>
          <a:lstStyle/>
          <a:p>
            <a:fld id="{49B0E873-1EB7-45D0-BEF0-A69829AFDF71}" type="datetimeFigureOut">
              <a:rPr lang="ru-RU" smtClean="0"/>
              <a:t>01.12.2024</a:t>
            </a:fld>
            <a:endParaRPr lang="ru-RU"/>
          </a:p>
        </p:txBody>
      </p:sp>
      <p:sp>
        <p:nvSpPr>
          <p:cNvPr id="8" name="Нижний колонтитул 7">
            <a:extLst>
              <a:ext uri="{FF2B5EF4-FFF2-40B4-BE49-F238E27FC236}">
                <a16:creationId xmlns:a16="http://schemas.microsoft.com/office/drawing/2014/main" id="{3DF87303-2E9D-4FF3-8362-F48B8833B027}"/>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24E4121A-83FD-491E-8023-36913C613D79}"/>
              </a:ext>
            </a:extLst>
          </p:cNvPr>
          <p:cNvSpPr>
            <a:spLocks noGrp="1"/>
          </p:cNvSpPr>
          <p:nvPr>
            <p:ph type="sldNum" sz="quarter" idx="12"/>
          </p:nvPr>
        </p:nvSpPr>
        <p:spPr/>
        <p:txBody>
          <a:bodyPr/>
          <a:lstStyle/>
          <a:p>
            <a:fld id="{F6E18DE4-9368-45BD-8016-2EA161FDDA41}" type="slidenum">
              <a:rPr lang="ru-RU" smtClean="0"/>
              <a:t>‹#›</a:t>
            </a:fld>
            <a:endParaRPr lang="ru-RU"/>
          </a:p>
        </p:txBody>
      </p:sp>
    </p:spTree>
    <p:extLst>
      <p:ext uri="{BB962C8B-B14F-4D97-AF65-F5344CB8AC3E}">
        <p14:creationId xmlns:p14="http://schemas.microsoft.com/office/powerpoint/2010/main" val="929653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8DA35B8-C093-4B26-BF84-53E98591D6BE}"/>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AA6240AC-F8B0-4D21-A34F-B626133928EC}"/>
              </a:ext>
            </a:extLst>
          </p:cNvPr>
          <p:cNvSpPr>
            <a:spLocks noGrp="1"/>
          </p:cNvSpPr>
          <p:nvPr>
            <p:ph type="dt" sz="half" idx="10"/>
          </p:nvPr>
        </p:nvSpPr>
        <p:spPr/>
        <p:txBody>
          <a:bodyPr/>
          <a:lstStyle/>
          <a:p>
            <a:fld id="{49B0E873-1EB7-45D0-BEF0-A69829AFDF71}" type="datetimeFigureOut">
              <a:rPr lang="ru-RU" smtClean="0"/>
              <a:t>01.12.2024</a:t>
            </a:fld>
            <a:endParaRPr lang="ru-RU"/>
          </a:p>
        </p:txBody>
      </p:sp>
      <p:sp>
        <p:nvSpPr>
          <p:cNvPr id="4" name="Нижний колонтитул 3">
            <a:extLst>
              <a:ext uri="{FF2B5EF4-FFF2-40B4-BE49-F238E27FC236}">
                <a16:creationId xmlns:a16="http://schemas.microsoft.com/office/drawing/2014/main" id="{F1723105-57DC-4752-AD16-582C7F417E96}"/>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17EAAFDE-D1E1-440D-85C2-7236387A9CE8}"/>
              </a:ext>
            </a:extLst>
          </p:cNvPr>
          <p:cNvSpPr>
            <a:spLocks noGrp="1"/>
          </p:cNvSpPr>
          <p:nvPr>
            <p:ph type="sldNum" sz="quarter" idx="12"/>
          </p:nvPr>
        </p:nvSpPr>
        <p:spPr/>
        <p:txBody>
          <a:bodyPr/>
          <a:lstStyle/>
          <a:p>
            <a:fld id="{F6E18DE4-9368-45BD-8016-2EA161FDDA41}" type="slidenum">
              <a:rPr lang="ru-RU" smtClean="0"/>
              <a:t>‹#›</a:t>
            </a:fld>
            <a:endParaRPr lang="ru-RU"/>
          </a:p>
        </p:txBody>
      </p:sp>
    </p:spTree>
    <p:extLst>
      <p:ext uri="{BB962C8B-B14F-4D97-AF65-F5344CB8AC3E}">
        <p14:creationId xmlns:p14="http://schemas.microsoft.com/office/powerpoint/2010/main" val="2612914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9C754FE0-83CA-46CE-A236-364D91BD120E}"/>
              </a:ext>
            </a:extLst>
          </p:cNvPr>
          <p:cNvSpPr>
            <a:spLocks noGrp="1"/>
          </p:cNvSpPr>
          <p:nvPr>
            <p:ph type="dt" sz="half" idx="10"/>
          </p:nvPr>
        </p:nvSpPr>
        <p:spPr/>
        <p:txBody>
          <a:bodyPr/>
          <a:lstStyle/>
          <a:p>
            <a:fld id="{49B0E873-1EB7-45D0-BEF0-A69829AFDF71}" type="datetimeFigureOut">
              <a:rPr lang="ru-RU" smtClean="0"/>
              <a:t>01.12.2024</a:t>
            </a:fld>
            <a:endParaRPr lang="ru-RU"/>
          </a:p>
        </p:txBody>
      </p:sp>
      <p:sp>
        <p:nvSpPr>
          <p:cNvPr id="3" name="Нижний колонтитул 2">
            <a:extLst>
              <a:ext uri="{FF2B5EF4-FFF2-40B4-BE49-F238E27FC236}">
                <a16:creationId xmlns:a16="http://schemas.microsoft.com/office/drawing/2014/main" id="{E9E22A14-7CC6-45FD-A6F3-3D004C79596B}"/>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2F66959F-E999-4858-BF18-C1821CDBDBBF}"/>
              </a:ext>
            </a:extLst>
          </p:cNvPr>
          <p:cNvSpPr>
            <a:spLocks noGrp="1"/>
          </p:cNvSpPr>
          <p:nvPr>
            <p:ph type="sldNum" sz="quarter" idx="12"/>
          </p:nvPr>
        </p:nvSpPr>
        <p:spPr/>
        <p:txBody>
          <a:bodyPr/>
          <a:lstStyle/>
          <a:p>
            <a:fld id="{F6E18DE4-9368-45BD-8016-2EA161FDDA41}" type="slidenum">
              <a:rPr lang="ru-RU" smtClean="0"/>
              <a:t>‹#›</a:t>
            </a:fld>
            <a:endParaRPr lang="ru-RU"/>
          </a:p>
        </p:txBody>
      </p:sp>
    </p:spTree>
    <p:extLst>
      <p:ext uri="{BB962C8B-B14F-4D97-AF65-F5344CB8AC3E}">
        <p14:creationId xmlns:p14="http://schemas.microsoft.com/office/powerpoint/2010/main" val="4190028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1C4880-CA11-406E-BAC9-0CED33884074}"/>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5D2D058E-FCBF-4A2F-A959-0DB45B74DB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C3FFDE9E-944D-4377-90A9-842822EC7E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6A241A39-AC51-4CC4-9C31-EA26CB0B0597}"/>
              </a:ext>
            </a:extLst>
          </p:cNvPr>
          <p:cNvSpPr>
            <a:spLocks noGrp="1"/>
          </p:cNvSpPr>
          <p:nvPr>
            <p:ph type="dt" sz="half" idx="10"/>
          </p:nvPr>
        </p:nvSpPr>
        <p:spPr/>
        <p:txBody>
          <a:bodyPr/>
          <a:lstStyle/>
          <a:p>
            <a:fld id="{49B0E873-1EB7-45D0-BEF0-A69829AFDF71}" type="datetimeFigureOut">
              <a:rPr lang="ru-RU" smtClean="0"/>
              <a:t>01.12.2024</a:t>
            </a:fld>
            <a:endParaRPr lang="ru-RU"/>
          </a:p>
        </p:txBody>
      </p:sp>
      <p:sp>
        <p:nvSpPr>
          <p:cNvPr id="6" name="Нижний колонтитул 5">
            <a:extLst>
              <a:ext uri="{FF2B5EF4-FFF2-40B4-BE49-F238E27FC236}">
                <a16:creationId xmlns:a16="http://schemas.microsoft.com/office/drawing/2014/main" id="{17B88E95-8889-4A05-A30B-E8A7DF9402E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95364E44-44DB-423C-BE55-23C56FB25984}"/>
              </a:ext>
            </a:extLst>
          </p:cNvPr>
          <p:cNvSpPr>
            <a:spLocks noGrp="1"/>
          </p:cNvSpPr>
          <p:nvPr>
            <p:ph type="sldNum" sz="quarter" idx="12"/>
          </p:nvPr>
        </p:nvSpPr>
        <p:spPr/>
        <p:txBody>
          <a:bodyPr/>
          <a:lstStyle/>
          <a:p>
            <a:fld id="{F6E18DE4-9368-45BD-8016-2EA161FDDA41}" type="slidenum">
              <a:rPr lang="ru-RU" smtClean="0"/>
              <a:t>‹#›</a:t>
            </a:fld>
            <a:endParaRPr lang="ru-RU"/>
          </a:p>
        </p:txBody>
      </p:sp>
    </p:spTree>
    <p:extLst>
      <p:ext uri="{BB962C8B-B14F-4D97-AF65-F5344CB8AC3E}">
        <p14:creationId xmlns:p14="http://schemas.microsoft.com/office/powerpoint/2010/main" val="2469637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66EFEB-119C-45A8-B30C-04D8201C9244}"/>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F31AE1AE-260B-479C-9543-94AED20A5F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8A3ACFBA-021C-4BC8-90F3-929962C12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855CC6F-A0DF-4D1C-9F2A-4EFC90DD1DD2}"/>
              </a:ext>
            </a:extLst>
          </p:cNvPr>
          <p:cNvSpPr>
            <a:spLocks noGrp="1"/>
          </p:cNvSpPr>
          <p:nvPr>
            <p:ph type="dt" sz="half" idx="10"/>
          </p:nvPr>
        </p:nvSpPr>
        <p:spPr/>
        <p:txBody>
          <a:bodyPr/>
          <a:lstStyle/>
          <a:p>
            <a:fld id="{49B0E873-1EB7-45D0-BEF0-A69829AFDF71}" type="datetimeFigureOut">
              <a:rPr lang="ru-RU" smtClean="0"/>
              <a:t>01.12.2024</a:t>
            </a:fld>
            <a:endParaRPr lang="ru-RU"/>
          </a:p>
        </p:txBody>
      </p:sp>
      <p:sp>
        <p:nvSpPr>
          <p:cNvPr id="6" name="Нижний колонтитул 5">
            <a:extLst>
              <a:ext uri="{FF2B5EF4-FFF2-40B4-BE49-F238E27FC236}">
                <a16:creationId xmlns:a16="http://schemas.microsoft.com/office/drawing/2014/main" id="{B6F8D188-429E-4064-9FD7-0D5CBB7DC78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DD84FC0-37C9-4E96-A1D6-F26C79E3559D}"/>
              </a:ext>
            </a:extLst>
          </p:cNvPr>
          <p:cNvSpPr>
            <a:spLocks noGrp="1"/>
          </p:cNvSpPr>
          <p:nvPr>
            <p:ph type="sldNum" sz="quarter" idx="12"/>
          </p:nvPr>
        </p:nvSpPr>
        <p:spPr/>
        <p:txBody>
          <a:bodyPr/>
          <a:lstStyle/>
          <a:p>
            <a:fld id="{F6E18DE4-9368-45BD-8016-2EA161FDDA41}" type="slidenum">
              <a:rPr lang="ru-RU" smtClean="0"/>
              <a:t>‹#›</a:t>
            </a:fld>
            <a:endParaRPr lang="ru-RU"/>
          </a:p>
        </p:txBody>
      </p:sp>
    </p:spTree>
    <p:extLst>
      <p:ext uri="{BB962C8B-B14F-4D97-AF65-F5344CB8AC3E}">
        <p14:creationId xmlns:p14="http://schemas.microsoft.com/office/powerpoint/2010/main" val="2757841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ECB763-0FA4-4073-B8AD-07C97EE5A0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224315AE-BBBE-4262-959F-CA6234DBBA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8930FB6-3F09-4EA7-B50D-4A2047B28E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B0E873-1EB7-45D0-BEF0-A69829AFDF71}" type="datetimeFigureOut">
              <a:rPr lang="ru-RU" smtClean="0"/>
              <a:t>01.12.2024</a:t>
            </a:fld>
            <a:endParaRPr lang="ru-RU"/>
          </a:p>
        </p:txBody>
      </p:sp>
      <p:sp>
        <p:nvSpPr>
          <p:cNvPr id="5" name="Нижний колонтитул 4">
            <a:extLst>
              <a:ext uri="{FF2B5EF4-FFF2-40B4-BE49-F238E27FC236}">
                <a16:creationId xmlns:a16="http://schemas.microsoft.com/office/drawing/2014/main" id="{3D33BC35-E7C0-49AC-9D46-78291328BE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D740447C-4B85-4431-88B9-384FCC2ED7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E18DE4-9368-45BD-8016-2EA161FDDA41}" type="slidenum">
              <a:rPr lang="ru-RU" smtClean="0"/>
              <a:t>‹#›</a:t>
            </a:fld>
            <a:endParaRPr lang="ru-RU"/>
          </a:p>
        </p:txBody>
      </p:sp>
    </p:spTree>
    <p:extLst>
      <p:ext uri="{BB962C8B-B14F-4D97-AF65-F5344CB8AC3E}">
        <p14:creationId xmlns:p14="http://schemas.microsoft.com/office/powerpoint/2010/main" val="180090547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livelib.ru/author/178594-aleksandr-tsipko"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D8FF3E38-5A83-4851-94BA-FEEAAEF0B5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B40E452E-856F-4C59-A26E-C72C33F61D78}"/>
              </a:ext>
            </a:extLst>
          </p:cNvPr>
          <p:cNvSpPr>
            <a:spLocks noGrp="1"/>
          </p:cNvSpPr>
          <p:nvPr>
            <p:ph type="ctrTitle"/>
          </p:nvPr>
        </p:nvSpPr>
        <p:spPr>
          <a:xfrm>
            <a:off x="403412" y="279682"/>
            <a:ext cx="4329953" cy="1127778"/>
          </a:xfrm>
          <a:solidFill>
            <a:schemeClr val="tx1"/>
          </a:solidFill>
        </p:spPr>
        <p:txBody>
          <a:bodyPr anchor="ctr">
            <a:noAutofit/>
          </a:bodyPr>
          <a:lstStyle/>
          <a:p>
            <a:pPr algn="l"/>
            <a:r>
              <a:rPr lang="ru-RU" sz="2800" dirty="0">
                <a:solidFill>
                  <a:schemeClr val="bg1"/>
                </a:solidFill>
              </a:rPr>
              <a:t>СССР под руководством Ю.В. Андропова</a:t>
            </a:r>
          </a:p>
        </p:txBody>
      </p:sp>
      <p:sp>
        <p:nvSpPr>
          <p:cNvPr id="3" name="Подзаголовок 2">
            <a:extLst>
              <a:ext uri="{FF2B5EF4-FFF2-40B4-BE49-F238E27FC236}">
                <a16:creationId xmlns:a16="http://schemas.microsoft.com/office/drawing/2014/main" id="{4C3DBC41-2A1D-4F0D-80C7-6711905BACB5}"/>
              </a:ext>
            </a:extLst>
          </p:cNvPr>
          <p:cNvSpPr>
            <a:spLocks noGrp="1"/>
          </p:cNvSpPr>
          <p:nvPr>
            <p:ph type="subTitle" idx="1"/>
          </p:nvPr>
        </p:nvSpPr>
        <p:spPr>
          <a:xfrm>
            <a:off x="403412" y="1427167"/>
            <a:ext cx="4329953" cy="538301"/>
          </a:xfrm>
        </p:spPr>
        <p:txBody>
          <a:bodyPr/>
          <a:lstStyle/>
          <a:p>
            <a:pPr algn="l"/>
            <a:r>
              <a:rPr lang="ru-RU" dirty="0">
                <a:latin typeface="+mj-lt"/>
              </a:rPr>
              <a:t>Пролог к «Перестройке» </a:t>
            </a:r>
          </a:p>
        </p:txBody>
      </p:sp>
      <p:sp>
        <p:nvSpPr>
          <p:cNvPr id="4" name="TextBox 3">
            <a:extLst>
              <a:ext uri="{FF2B5EF4-FFF2-40B4-BE49-F238E27FC236}">
                <a16:creationId xmlns:a16="http://schemas.microsoft.com/office/drawing/2014/main" id="{DAD67F37-DFE1-4095-9E44-B367070FD8C2}"/>
              </a:ext>
            </a:extLst>
          </p:cNvPr>
          <p:cNvSpPr txBox="1"/>
          <p:nvPr/>
        </p:nvSpPr>
        <p:spPr>
          <a:xfrm>
            <a:off x="403412" y="2275261"/>
            <a:ext cx="2734235" cy="738664"/>
          </a:xfrm>
          <a:prstGeom prst="rect">
            <a:avLst/>
          </a:prstGeom>
          <a:noFill/>
        </p:spPr>
        <p:txBody>
          <a:bodyPr wrap="square" rtlCol="0">
            <a:spAutoFit/>
          </a:bodyPr>
          <a:lstStyle/>
          <a:p>
            <a:r>
              <a:rPr lang="ru-RU" sz="1400" dirty="0"/>
              <a:t>Подготовил</a:t>
            </a:r>
            <a:r>
              <a:rPr lang="en-US" sz="1400" dirty="0"/>
              <a:t>:</a:t>
            </a:r>
            <a:r>
              <a:rPr lang="en-GB" sz="1400" dirty="0"/>
              <a:t> </a:t>
            </a:r>
            <a:r>
              <a:rPr lang="ru-RU" sz="1400" dirty="0"/>
              <a:t>Богданов Ренат, 1ПИб-02-3оп-23, </a:t>
            </a:r>
            <a:r>
              <a:rPr lang="en-US" sz="1400" dirty="0"/>
              <a:t>«</a:t>
            </a:r>
            <a:r>
              <a:rPr lang="ru-RU" sz="1400" dirty="0"/>
              <a:t>Русские Мандарины</a:t>
            </a:r>
            <a:r>
              <a:rPr lang="en-US" sz="1400" dirty="0"/>
              <a:t>»</a:t>
            </a:r>
            <a:endParaRPr lang="ru-RU" sz="1400" dirty="0"/>
          </a:p>
        </p:txBody>
      </p:sp>
      <p:cxnSp>
        <p:nvCxnSpPr>
          <p:cNvPr id="8" name="Прямая соединительная линия 7">
            <a:extLst>
              <a:ext uri="{FF2B5EF4-FFF2-40B4-BE49-F238E27FC236}">
                <a16:creationId xmlns:a16="http://schemas.microsoft.com/office/drawing/2014/main" id="{1335318A-A9FA-42D9-B28E-D9C8AA9EC812}"/>
              </a:ext>
            </a:extLst>
          </p:cNvPr>
          <p:cNvCxnSpPr>
            <a:cxnSpLocks/>
          </p:cNvCxnSpPr>
          <p:nvPr/>
        </p:nvCxnSpPr>
        <p:spPr>
          <a:xfrm>
            <a:off x="484094" y="2275261"/>
            <a:ext cx="2187388"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8605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D01E54-58AF-4B4D-BCD3-204DB00B243F}"/>
              </a:ext>
            </a:extLst>
          </p:cNvPr>
          <p:cNvSpPr>
            <a:spLocks noGrp="1"/>
          </p:cNvSpPr>
          <p:nvPr>
            <p:ph type="title"/>
          </p:nvPr>
        </p:nvSpPr>
        <p:spPr/>
        <p:txBody>
          <a:bodyPr>
            <a:normAutofit/>
          </a:bodyPr>
          <a:lstStyle/>
          <a:p>
            <a:r>
              <a:rPr lang="ru-RU" dirty="0"/>
              <a:t>Венгерский кризис</a:t>
            </a:r>
          </a:p>
        </p:txBody>
      </p:sp>
      <p:sp>
        <p:nvSpPr>
          <p:cNvPr id="3" name="Объект 2">
            <a:extLst>
              <a:ext uri="{FF2B5EF4-FFF2-40B4-BE49-F238E27FC236}">
                <a16:creationId xmlns:a16="http://schemas.microsoft.com/office/drawing/2014/main" id="{B2EBC8A0-A4BD-4274-81AA-4479D158F0AD}"/>
              </a:ext>
            </a:extLst>
          </p:cNvPr>
          <p:cNvSpPr>
            <a:spLocks noGrp="1"/>
          </p:cNvSpPr>
          <p:nvPr>
            <p:ph idx="1"/>
          </p:nvPr>
        </p:nvSpPr>
        <p:spPr>
          <a:xfrm>
            <a:off x="838201" y="1825625"/>
            <a:ext cx="6258866" cy="4351338"/>
          </a:xfrm>
        </p:spPr>
        <p:txBody>
          <a:bodyPr>
            <a:normAutofit/>
          </a:bodyPr>
          <a:lstStyle/>
          <a:p>
            <a:pPr marL="0" indent="0">
              <a:lnSpc>
                <a:spcPct val="100000"/>
              </a:lnSpc>
              <a:buNone/>
            </a:pPr>
            <a:r>
              <a:rPr lang="ru-RU" sz="1900" dirty="0"/>
              <a:t>Юрий Андропов проявил высокую компетентность, оперативно информируя Москву о событиях. Его анализ реформ премьер-министра </a:t>
            </a:r>
            <a:r>
              <a:rPr lang="ru-RU" sz="1900" dirty="0" err="1"/>
              <a:t>Имре</a:t>
            </a:r>
            <a:r>
              <a:rPr lang="ru-RU" sz="1900" dirty="0"/>
              <a:t> Надя оказался точным. После разрушения памятника Сталину (23 октября) и захвата оппозицией ключевых объектов, Андропов сообщил командующему советскими войсками. После согласования с Москвой, войска вошли в Будапешт. Хотя Надь отказался просить о помощи, Андропов обеспечил формальное основание для интервенции, добившись обращения </a:t>
            </a:r>
            <a:r>
              <a:rPr lang="ru-RU" sz="1900" dirty="0" err="1"/>
              <a:t>Хегедюша</a:t>
            </a:r>
            <a:r>
              <a:rPr lang="ru-RU" sz="1900" dirty="0"/>
              <a:t>. Действия Андропова демонстрируют его стремление к информированию руководства и глубокий политический анализ, несмотря на сложную, противоречивую обстановку, влияние западных сил и внутренние разногласия в Венгрии.</a:t>
            </a:r>
          </a:p>
        </p:txBody>
      </p:sp>
      <p:pic>
        <p:nvPicPr>
          <p:cNvPr id="5" name="Рисунок 4">
            <a:extLst>
              <a:ext uri="{FF2B5EF4-FFF2-40B4-BE49-F238E27FC236}">
                <a16:creationId xmlns:a16="http://schemas.microsoft.com/office/drawing/2014/main" id="{82661F0C-4F9C-4E95-968B-E0C6E3F94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4314" y="1898091"/>
            <a:ext cx="4912837" cy="3409016"/>
          </a:xfrm>
          <a:prstGeom prst="rect">
            <a:avLst/>
          </a:prstGeom>
        </p:spPr>
      </p:pic>
    </p:spTree>
    <p:extLst>
      <p:ext uri="{BB962C8B-B14F-4D97-AF65-F5344CB8AC3E}">
        <p14:creationId xmlns:p14="http://schemas.microsoft.com/office/powerpoint/2010/main" val="860962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64ED96-0441-4CCD-AB6F-CA9A7DA89987}"/>
              </a:ext>
            </a:extLst>
          </p:cNvPr>
          <p:cNvSpPr>
            <a:spLocks noGrp="1"/>
          </p:cNvSpPr>
          <p:nvPr>
            <p:ph type="title"/>
          </p:nvPr>
        </p:nvSpPr>
        <p:spPr/>
        <p:txBody>
          <a:bodyPr>
            <a:normAutofit/>
          </a:bodyPr>
          <a:lstStyle/>
          <a:p>
            <a:r>
              <a:rPr lang="ru-RU" dirty="0"/>
              <a:t>Итог восстания </a:t>
            </a:r>
          </a:p>
        </p:txBody>
      </p:sp>
      <p:sp>
        <p:nvSpPr>
          <p:cNvPr id="3" name="Объект 2">
            <a:extLst>
              <a:ext uri="{FF2B5EF4-FFF2-40B4-BE49-F238E27FC236}">
                <a16:creationId xmlns:a16="http://schemas.microsoft.com/office/drawing/2014/main" id="{01A3485F-9A41-4840-9BF4-5108B9DE6BD4}"/>
              </a:ext>
            </a:extLst>
          </p:cNvPr>
          <p:cNvSpPr>
            <a:spLocks noGrp="1"/>
          </p:cNvSpPr>
          <p:nvPr>
            <p:ph idx="1"/>
          </p:nvPr>
        </p:nvSpPr>
        <p:spPr>
          <a:xfrm>
            <a:off x="838200" y="1825625"/>
            <a:ext cx="5679141" cy="4351338"/>
          </a:xfrm>
        </p:spPr>
        <p:txBody>
          <a:bodyPr>
            <a:normAutofit/>
          </a:bodyPr>
          <a:lstStyle/>
          <a:p>
            <a:pPr marL="0" indent="0">
              <a:buNone/>
            </a:pPr>
            <a:r>
              <a:rPr lang="ru-RU" sz="2000" dirty="0"/>
              <a:t>Во время Венгерского восстания 1956 года советский посол Юрий Андропов, несмотря на первоначальное решение о выводе войск, стал свидетелем расправ над партийными функционерами, что повлияло на советское руководство. После объявления Венгрией о выходе из Варшавского договора и ухудшения ситуации, Андропов способствовал бегству Яноша </a:t>
            </a:r>
            <a:r>
              <a:rPr lang="ru-RU" sz="2000" dirty="0" err="1"/>
              <a:t>Кадара</a:t>
            </a:r>
            <a:r>
              <a:rPr lang="ru-RU" sz="2000" dirty="0"/>
              <a:t>, обеспечив установление нового просоветского правительства. Советские войска подавили восстание, а Андропов, переживший обстрел посольства, получил положительную оценку своей деятельности, и венгерские события значительно повлияли на его дальнейшую карьеру.</a:t>
            </a:r>
          </a:p>
        </p:txBody>
      </p:sp>
      <p:pic>
        <p:nvPicPr>
          <p:cNvPr id="5" name="Рисунок 4">
            <a:extLst>
              <a:ext uri="{FF2B5EF4-FFF2-40B4-BE49-F238E27FC236}">
                <a16:creationId xmlns:a16="http://schemas.microsoft.com/office/drawing/2014/main" id="{A72C77AC-9423-4ED3-9542-3D4E0E7AD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9889" y="1783976"/>
            <a:ext cx="4910518" cy="3290047"/>
          </a:xfrm>
          <a:prstGeom prst="rect">
            <a:avLst/>
          </a:prstGeom>
        </p:spPr>
      </p:pic>
    </p:spTree>
    <p:extLst>
      <p:ext uri="{BB962C8B-B14F-4D97-AF65-F5344CB8AC3E}">
        <p14:creationId xmlns:p14="http://schemas.microsoft.com/office/powerpoint/2010/main" val="1652075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48FA64-8E28-4892-B0BE-7BE0820821A2}"/>
              </a:ext>
            </a:extLst>
          </p:cNvPr>
          <p:cNvSpPr>
            <a:spLocks noGrp="1"/>
          </p:cNvSpPr>
          <p:nvPr>
            <p:ph type="title"/>
          </p:nvPr>
        </p:nvSpPr>
        <p:spPr/>
        <p:txBody>
          <a:bodyPr>
            <a:normAutofit/>
          </a:bodyPr>
          <a:lstStyle/>
          <a:p>
            <a:r>
              <a:rPr lang="ru-RU" dirty="0"/>
              <a:t>Глава</a:t>
            </a:r>
            <a:r>
              <a:rPr lang="en-GB" dirty="0"/>
              <a:t> </a:t>
            </a:r>
            <a:r>
              <a:rPr lang="ru-RU" dirty="0"/>
              <a:t>отдела по связям с зарубежными коммунистическими партиями</a:t>
            </a:r>
          </a:p>
        </p:txBody>
      </p:sp>
      <p:sp>
        <p:nvSpPr>
          <p:cNvPr id="3" name="Объект 2">
            <a:extLst>
              <a:ext uri="{FF2B5EF4-FFF2-40B4-BE49-F238E27FC236}">
                <a16:creationId xmlns:a16="http://schemas.microsoft.com/office/drawing/2014/main" id="{210A5C6F-31A0-4729-9561-85DDC3EF8B52}"/>
              </a:ext>
            </a:extLst>
          </p:cNvPr>
          <p:cNvSpPr>
            <a:spLocks noGrp="1"/>
          </p:cNvSpPr>
          <p:nvPr>
            <p:ph idx="1"/>
          </p:nvPr>
        </p:nvSpPr>
        <p:spPr>
          <a:xfrm>
            <a:off x="838200" y="1825625"/>
            <a:ext cx="6611471" cy="4351338"/>
          </a:xfrm>
        </p:spPr>
        <p:txBody>
          <a:bodyPr>
            <a:normAutofit fontScale="92500" lnSpcReduction="10000"/>
          </a:bodyPr>
          <a:lstStyle/>
          <a:p>
            <a:pPr marL="0" indent="0">
              <a:buNone/>
            </a:pPr>
            <a:r>
              <a:rPr lang="ru-RU" sz="1900" dirty="0"/>
              <a:t>В 1957 году Юрий Андропов возглавил отдел ЦК КПСС по связям с зарубежными коммунистическими партиями, отвечая за сложнейшие отношения в расколовшемся международном коммунистическом движении. Он активно участвовал в международных встречах, стараясь нормализовать контакты с Югославией, Албанией, Румынией и Китаем, и выразил озабоченность масштабами «утечки мозгов» из ГДР, хотя советское руководство тогда не предприняло решительных мер. Успешная кубинская революция способствовала установлению тесных связей с компартией Кубы.</a:t>
            </a:r>
            <a:endParaRPr lang="en-US" sz="1900" dirty="0"/>
          </a:p>
          <a:p>
            <a:pPr marL="0" indent="0">
              <a:buNone/>
            </a:pPr>
            <a:r>
              <a:rPr lang="ru-RU" sz="1900" dirty="0"/>
              <a:t>В 1962 году, став секретарем ЦК КПСС, Андропов расширил свой отдел, привлекая специалистов различного профиля. Он участвовал в переговорах с Китаем по поводу договора о запрещении ядерных испытаний, вел переговоры с Хо Ши </a:t>
            </a:r>
            <a:r>
              <a:rPr lang="ru-RU" sz="1900" dirty="0" err="1"/>
              <a:t>Мином</a:t>
            </a:r>
            <a:r>
              <a:rPr lang="ru-RU" sz="1900" dirty="0"/>
              <a:t> во Вьетнаме и сопровождал Хрущёва в Югославии. Несмотря на опасения нового руководства после отстранения Хрущёва, Андропов сохранил свое место в ЦК КПСС, поддержав Леонида Брежнева в его борьбе за </a:t>
            </a:r>
            <a:r>
              <a:rPr lang="ru-RU" sz="1900" dirty="0" err="1"/>
              <a:t>власть.a</a:t>
            </a:r>
            <a:endParaRPr lang="ru-RU" sz="1900" dirty="0"/>
          </a:p>
        </p:txBody>
      </p:sp>
      <p:pic>
        <p:nvPicPr>
          <p:cNvPr id="5" name="Рисунок 4">
            <a:extLst>
              <a:ext uri="{FF2B5EF4-FFF2-40B4-BE49-F238E27FC236}">
                <a16:creationId xmlns:a16="http://schemas.microsoft.com/office/drawing/2014/main" id="{0355C2ED-BF18-4378-9C3D-46B32FE3B1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1388" y="1825625"/>
            <a:ext cx="4217893" cy="2530736"/>
          </a:xfrm>
          <a:prstGeom prst="rect">
            <a:avLst/>
          </a:prstGeom>
        </p:spPr>
      </p:pic>
      <p:sp>
        <p:nvSpPr>
          <p:cNvPr id="7" name="TextBox 6">
            <a:extLst>
              <a:ext uri="{FF2B5EF4-FFF2-40B4-BE49-F238E27FC236}">
                <a16:creationId xmlns:a16="http://schemas.microsoft.com/office/drawing/2014/main" id="{21D6B1C6-A8E5-4632-A57E-B45CB1644F74}"/>
              </a:ext>
            </a:extLst>
          </p:cNvPr>
          <p:cNvSpPr txBox="1"/>
          <p:nvPr/>
        </p:nvSpPr>
        <p:spPr>
          <a:xfrm>
            <a:off x="7727576" y="4491298"/>
            <a:ext cx="4011705" cy="1323439"/>
          </a:xfrm>
          <a:prstGeom prst="rect">
            <a:avLst/>
          </a:prstGeom>
          <a:noFill/>
        </p:spPr>
        <p:txBody>
          <a:bodyPr wrap="square">
            <a:spAutoFit/>
          </a:bodyPr>
          <a:lstStyle/>
          <a:p>
            <a:pPr algn="r"/>
            <a:r>
              <a:rPr lang="ru-RU" sz="1600" i="1" dirty="0">
                <a:latin typeface="Comic Sans MS" panose="030F0702030302020204" pitchFamily="66" charset="0"/>
              </a:rPr>
              <a:t>В </a:t>
            </a:r>
            <a:r>
              <a:rPr lang="ru-RU" sz="1600" i="1" dirty="0" err="1">
                <a:latin typeface="Comic Sans MS" panose="030F0702030302020204" pitchFamily="66" charset="0"/>
              </a:rPr>
              <a:t>неормальной</a:t>
            </a:r>
            <a:r>
              <a:rPr lang="ru-RU" sz="1600" i="1" dirty="0">
                <a:latin typeface="Comic Sans MS" panose="030F0702030302020204" pitchFamily="66" charset="0"/>
              </a:rPr>
              <a:t> обстановке. Леонид Брежнев, Юрий Андропов и первый секретарь ЦК Польской объединённой рабочей партии Владислав </a:t>
            </a:r>
            <a:r>
              <a:rPr lang="ru-RU" sz="1600" i="1" dirty="0" err="1">
                <a:latin typeface="Comic Sans MS" panose="030F0702030302020204" pitchFamily="66" charset="0"/>
              </a:rPr>
              <a:t>Гомулка</a:t>
            </a:r>
            <a:r>
              <a:rPr lang="ru-RU" sz="1600" i="1" dirty="0">
                <a:latin typeface="Comic Sans MS" panose="030F0702030302020204" pitchFamily="66" charset="0"/>
              </a:rPr>
              <a:t>, 1960-е гг.</a:t>
            </a:r>
          </a:p>
        </p:txBody>
      </p:sp>
    </p:spTree>
    <p:extLst>
      <p:ext uri="{BB962C8B-B14F-4D97-AF65-F5344CB8AC3E}">
        <p14:creationId xmlns:p14="http://schemas.microsoft.com/office/powerpoint/2010/main" val="1751649777"/>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E3E3DF-4A90-4347-9EFD-D7F67EA315FC}"/>
              </a:ext>
            </a:extLst>
          </p:cNvPr>
          <p:cNvSpPr>
            <a:spLocks noGrp="1"/>
          </p:cNvSpPr>
          <p:nvPr>
            <p:ph type="title"/>
          </p:nvPr>
        </p:nvSpPr>
        <p:spPr/>
        <p:txBody>
          <a:bodyPr/>
          <a:lstStyle/>
          <a:p>
            <a:r>
              <a:rPr lang="ru-RU" dirty="0"/>
              <a:t>Внутренние проблемы КГБ</a:t>
            </a:r>
          </a:p>
        </p:txBody>
      </p:sp>
      <p:sp>
        <p:nvSpPr>
          <p:cNvPr id="3" name="Объект 2">
            <a:extLst>
              <a:ext uri="{FF2B5EF4-FFF2-40B4-BE49-F238E27FC236}">
                <a16:creationId xmlns:a16="http://schemas.microsoft.com/office/drawing/2014/main" id="{96BD9541-C82C-4DC2-8F42-1F95E704D6C4}"/>
              </a:ext>
            </a:extLst>
          </p:cNvPr>
          <p:cNvSpPr>
            <a:spLocks noGrp="1"/>
          </p:cNvSpPr>
          <p:nvPr>
            <p:ph idx="1"/>
          </p:nvPr>
        </p:nvSpPr>
        <p:spPr>
          <a:xfrm>
            <a:off x="838200" y="1825625"/>
            <a:ext cx="7696200" cy="4351338"/>
          </a:xfrm>
        </p:spPr>
        <p:txBody>
          <a:bodyPr>
            <a:normAutofit/>
          </a:bodyPr>
          <a:lstStyle/>
          <a:p>
            <a:pPr marL="0" indent="0">
              <a:buNone/>
            </a:pPr>
            <a:r>
              <a:rPr lang="ru-RU" sz="2400" dirty="0"/>
              <a:t>В мае 1967 г. Юрий Владимирович Андропов возглавил КГБ СССР, столкнувшись с внутренними конфликтами между опытными оперативными сотрудниками и новыми кадрами, назначенными в период руководства Шелепина и Семичастного. Ему пришлось решать сложные задачи: стабилизировать работу ведомства и предотвращать утечки информации. Быстрое и эффективное реагирование на скандал, связанный с бегством Светланы Аллилуевой из Индии в 1967 году, стало одним из первых его успехов. КГБ быстро опубликовал частично фальсифицированную версию её мемуаров, снизив интерес к подлинному тексту.</a:t>
            </a:r>
          </a:p>
        </p:txBody>
      </p:sp>
      <p:pic>
        <p:nvPicPr>
          <p:cNvPr id="5" name="Рисунок 4">
            <a:extLst>
              <a:ext uri="{FF2B5EF4-FFF2-40B4-BE49-F238E27FC236}">
                <a16:creationId xmlns:a16="http://schemas.microsoft.com/office/drawing/2014/main" id="{DC9A03AD-7E28-4F08-8463-58631BF56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071" y="1111623"/>
            <a:ext cx="4800600" cy="4800600"/>
          </a:xfrm>
          <a:prstGeom prst="rect">
            <a:avLst/>
          </a:prstGeom>
        </p:spPr>
      </p:pic>
    </p:spTree>
    <p:extLst>
      <p:ext uri="{BB962C8B-B14F-4D97-AF65-F5344CB8AC3E}">
        <p14:creationId xmlns:p14="http://schemas.microsoft.com/office/powerpoint/2010/main" val="1180757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E84381-6336-4AD1-90C9-F7C6419604F0}"/>
              </a:ext>
            </a:extLst>
          </p:cNvPr>
          <p:cNvSpPr>
            <a:spLocks noGrp="1"/>
          </p:cNvSpPr>
          <p:nvPr>
            <p:ph type="title"/>
          </p:nvPr>
        </p:nvSpPr>
        <p:spPr/>
        <p:txBody>
          <a:bodyPr>
            <a:normAutofit fontScale="90000"/>
          </a:bodyPr>
          <a:lstStyle/>
          <a:p>
            <a:r>
              <a:rPr lang="ru-RU" dirty="0"/>
              <a:t>Межнациональные конфликты, модернизация разведки и международные кризисы</a:t>
            </a:r>
          </a:p>
        </p:txBody>
      </p:sp>
      <p:sp>
        <p:nvSpPr>
          <p:cNvPr id="3" name="Объект 2">
            <a:extLst>
              <a:ext uri="{FF2B5EF4-FFF2-40B4-BE49-F238E27FC236}">
                <a16:creationId xmlns:a16="http://schemas.microsoft.com/office/drawing/2014/main" id="{AF86F908-0278-4B45-8D3C-36D4E6E64339}"/>
              </a:ext>
            </a:extLst>
          </p:cNvPr>
          <p:cNvSpPr>
            <a:spLocks noGrp="1"/>
          </p:cNvSpPr>
          <p:nvPr>
            <p:ph idx="1"/>
          </p:nvPr>
        </p:nvSpPr>
        <p:spPr>
          <a:xfrm>
            <a:off x="838200" y="1825625"/>
            <a:ext cx="6010835" cy="4351338"/>
          </a:xfrm>
        </p:spPr>
        <p:txBody>
          <a:bodyPr>
            <a:normAutofit lnSpcReduction="10000"/>
          </a:bodyPr>
          <a:lstStyle/>
          <a:p>
            <a:pPr marL="0" indent="0">
              <a:buNone/>
            </a:pPr>
            <a:r>
              <a:rPr lang="ru-RU" sz="1800" dirty="0"/>
              <a:t>Андропов уделял значительное внимание предотвращению межнациональных конфликтов. Активное участие КГБ в урегулировании ситуации с крымскими татарами (частичное снятие обвинений в коллаборационизме), предотвращение антигрузинских выступлений в Абхазии в 1967 г., а также подавление массовых беспорядков в Фрунзе (1967), Чимкенте (1967), Тбилиси (начало 70-х), Каунасе (начало 70-х), Грозном (1973), Вильнюсе (1977), Тарту (1978), Целинограде (1979), Таллине (1980), Орджоникидзе (1981) — все это демонстрирует масштаб его деятельности. Одновременно происходила модернизация разведки: внедрение спутниковой разведки, усовершенствование методов научно-технического шпионажа. КГБ активно участвовал в решении вопросов, связанных с советско-китайским конфликтом на острове Даманский (1969), арабско-израильскими войнами, Пражской весной (1968) и вводом советских войск в Чехословакию.</a:t>
            </a:r>
          </a:p>
        </p:txBody>
      </p:sp>
      <p:pic>
        <p:nvPicPr>
          <p:cNvPr id="5" name="Рисунок 4">
            <a:extLst>
              <a:ext uri="{FF2B5EF4-FFF2-40B4-BE49-F238E27FC236}">
                <a16:creationId xmlns:a16="http://schemas.microsoft.com/office/drawing/2014/main" id="{6E30B2AE-C038-470F-9021-FA9E8B1EA8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0884" y="1927840"/>
            <a:ext cx="4700729" cy="2644160"/>
          </a:xfrm>
          <a:prstGeom prst="rect">
            <a:avLst/>
          </a:prstGeom>
        </p:spPr>
      </p:pic>
      <p:sp>
        <p:nvSpPr>
          <p:cNvPr id="6" name="TextBox 5">
            <a:extLst>
              <a:ext uri="{FF2B5EF4-FFF2-40B4-BE49-F238E27FC236}">
                <a16:creationId xmlns:a16="http://schemas.microsoft.com/office/drawing/2014/main" id="{AC7C5AC8-D7CE-4C44-B88A-D99A9A558278}"/>
              </a:ext>
            </a:extLst>
          </p:cNvPr>
          <p:cNvSpPr txBox="1"/>
          <p:nvPr/>
        </p:nvSpPr>
        <p:spPr>
          <a:xfrm>
            <a:off x="7906107" y="4624486"/>
            <a:ext cx="3935506" cy="369332"/>
          </a:xfrm>
          <a:prstGeom prst="rect">
            <a:avLst/>
          </a:prstGeom>
          <a:noFill/>
        </p:spPr>
        <p:txBody>
          <a:bodyPr wrap="square" rtlCol="0">
            <a:spAutoFit/>
          </a:bodyPr>
          <a:lstStyle/>
          <a:p>
            <a:pPr algn="r"/>
            <a:r>
              <a:rPr lang="ru-RU" i="1" dirty="0"/>
              <a:t>Выступление в Целинограде (1979 г.)</a:t>
            </a:r>
          </a:p>
        </p:txBody>
      </p:sp>
    </p:spTree>
    <p:extLst>
      <p:ext uri="{BB962C8B-B14F-4D97-AF65-F5344CB8AC3E}">
        <p14:creationId xmlns:p14="http://schemas.microsoft.com/office/powerpoint/2010/main" val="266561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ED80D5-DBC4-4B55-95D7-57DF26B5731B}"/>
              </a:ext>
            </a:extLst>
          </p:cNvPr>
          <p:cNvSpPr>
            <a:spLocks noGrp="1"/>
          </p:cNvSpPr>
          <p:nvPr>
            <p:ph type="title"/>
          </p:nvPr>
        </p:nvSpPr>
        <p:spPr/>
        <p:txBody>
          <a:bodyPr>
            <a:normAutofit/>
          </a:bodyPr>
          <a:lstStyle/>
          <a:p>
            <a:r>
              <a:rPr lang="ru-RU" dirty="0"/>
              <a:t>Диссидентское движение, политика "мягкой силы" и обмены</a:t>
            </a:r>
          </a:p>
        </p:txBody>
      </p:sp>
      <p:sp>
        <p:nvSpPr>
          <p:cNvPr id="3" name="Объект 2">
            <a:extLst>
              <a:ext uri="{FF2B5EF4-FFF2-40B4-BE49-F238E27FC236}">
                <a16:creationId xmlns:a16="http://schemas.microsoft.com/office/drawing/2014/main" id="{606B5CBE-5BD4-416F-80D5-851FC7D1AFF1}"/>
              </a:ext>
            </a:extLst>
          </p:cNvPr>
          <p:cNvSpPr>
            <a:spLocks noGrp="1"/>
          </p:cNvSpPr>
          <p:nvPr>
            <p:ph idx="1"/>
          </p:nvPr>
        </p:nvSpPr>
        <p:spPr>
          <a:xfrm>
            <a:off x="838200" y="1825625"/>
            <a:ext cx="6539753" cy="4351338"/>
          </a:xfrm>
        </p:spPr>
        <p:txBody>
          <a:bodyPr>
            <a:normAutofit fontScale="92500" lnSpcReduction="20000"/>
          </a:bodyPr>
          <a:lstStyle/>
          <a:p>
            <a:pPr marL="0" indent="0">
              <a:buNone/>
            </a:pPr>
            <a:r>
              <a:rPr lang="ru-RU" dirty="0"/>
              <a:t>Хотя борьба с диссидентством продолжалась, при Андропове наблюдалось снижение числа арестов (399 человек в 1970-е против 1072 в 1961-1965 гг.). КГБ часто использовало более мягкие методы: выдворение из страны (А. Солженицын, И. Бродский, А. Галич и др.), обмен диссидентов на задержанных за рубежом граждан СССР (яркий пример – обмен чилийского коммуниста Луиса Корвалана на Владимира Буковского). Такая политика "мягкой силы" была частично обусловлена желанием улучшить международные отношения.</a:t>
            </a:r>
          </a:p>
        </p:txBody>
      </p:sp>
      <p:pic>
        <p:nvPicPr>
          <p:cNvPr id="5" name="Рисунок 4">
            <a:extLst>
              <a:ext uri="{FF2B5EF4-FFF2-40B4-BE49-F238E27FC236}">
                <a16:creationId xmlns:a16="http://schemas.microsoft.com/office/drawing/2014/main" id="{B2F47296-5700-4AF3-A31B-47D0D6453D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4866" y="1825625"/>
            <a:ext cx="4317560" cy="2877671"/>
          </a:xfrm>
          <a:prstGeom prst="rect">
            <a:avLst/>
          </a:prstGeom>
        </p:spPr>
      </p:pic>
      <p:sp>
        <p:nvSpPr>
          <p:cNvPr id="6" name="TextBox 5">
            <a:extLst>
              <a:ext uri="{FF2B5EF4-FFF2-40B4-BE49-F238E27FC236}">
                <a16:creationId xmlns:a16="http://schemas.microsoft.com/office/drawing/2014/main" id="{260106AC-1206-4B0F-983F-7E04EDF4F85C}"/>
              </a:ext>
            </a:extLst>
          </p:cNvPr>
          <p:cNvSpPr txBox="1"/>
          <p:nvPr/>
        </p:nvSpPr>
        <p:spPr>
          <a:xfrm>
            <a:off x="7896920" y="4838233"/>
            <a:ext cx="3935506" cy="369332"/>
          </a:xfrm>
          <a:prstGeom prst="rect">
            <a:avLst/>
          </a:prstGeom>
          <a:noFill/>
        </p:spPr>
        <p:txBody>
          <a:bodyPr wrap="square" rtlCol="0">
            <a:spAutoFit/>
          </a:bodyPr>
          <a:lstStyle/>
          <a:p>
            <a:pPr algn="r"/>
            <a:r>
              <a:rPr lang="ru-RU" i="1" dirty="0"/>
              <a:t>Высылка Солженицына (1974 г.)</a:t>
            </a:r>
          </a:p>
        </p:txBody>
      </p:sp>
    </p:spTree>
    <p:extLst>
      <p:ext uri="{BB962C8B-B14F-4D97-AF65-F5344CB8AC3E}">
        <p14:creationId xmlns:p14="http://schemas.microsoft.com/office/powerpoint/2010/main" val="2094444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C06BE01-1A1F-4C5A-B09C-1FF8E7A873AD}"/>
              </a:ext>
            </a:extLst>
          </p:cNvPr>
          <p:cNvSpPr>
            <a:spLocks noGrp="1"/>
          </p:cNvSpPr>
          <p:nvPr>
            <p:ph type="title"/>
          </p:nvPr>
        </p:nvSpPr>
        <p:spPr/>
        <p:txBody>
          <a:bodyPr/>
          <a:lstStyle/>
          <a:p>
            <a:r>
              <a:rPr lang="ru-RU" dirty="0"/>
              <a:t>Антитеррор, безопасность высшего руководства и расследования</a:t>
            </a:r>
          </a:p>
        </p:txBody>
      </p:sp>
      <p:sp>
        <p:nvSpPr>
          <p:cNvPr id="3" name="Объект 2">
            <a:extLst>
              <a:ext uri="{FF2B5EF4-FFF2-40B4-BE49-F238E27FC236}">
                <a16:creationId xmlns:a16="http://schemas.microsoft.com/office/drawing/2014/main" id="{E5FAFBE3-8599-4DD5-AD80-33334DBDD45D}"/>
              </a:ext>
            </a:extLst>
          </p:cNvPr>
          <p:cNvSpPr>
            <a:spLocks noGrp="1"/>
          </p:cNvSpPr>
          <p:nvPr>
            <p:ph idx="1"/>
          </p:nvPr>
        </p:nvSpPr>
        <p:spPr>
          <a:xfrm>
            <a:off x="838201" y="1825625"/>
            <a:ext cx="5876364" cy="4351338"/>
          </a:xfrm>
        </p:spPr>
        <p:txBody>
          <a:bodyPr>
            <a:normAutofit fontScale="92500" lnSpcReduction="10000"/>
          </a:bodyPr>
          <a:lstStyle/>
          <a:p>
            <a:pPr marL="0" indent="0">
              <a:buNone/>
            </a:pPr>
            <a:r>
              <a:rPr lang="ru-RU" dirty="0"/>
              <a:t>В 1974 году было создано спецподразделение "Альфа", а позже "Вымпел", для борьбы с терроризмом. После покушения Виктора Ильина на Л.И. Брежнева в 1969 году меры безопасности высшего руководства были существенно усилены. КГБ активно участвовал в расследовании крупных аварий и инцидентов (техногенных катастроф, крупных несчастных случаев), определяя их причины и предотвращая распространение дезинформации.</a:t>
            </a:r>
          </a:p>
        </p:txBody>
      </p:sp>
      <p:pic>
        <p:nvPicPr>
          <p:cNvPr id="5" name="Рисунок 4">
            <a:extLst>
              <a:ext uri="{FF2B5EF4-FFF2-40B4-BE49-F238E27FC236}">
                <a16:creationId xmlns:a16="http://schemas.microsoft.com/office/drawing/2014/main" id="{05495157-41D0-4BC0-861B-A8FD9D4DC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7054" y="1825625"/>
            <a:ext cx="4855372" cy="2658316"/>
          </a:xfrm>
          <a:prstGeom prst="rect">
            <a:avLst/>
          </a:prstGeom>
        </p:spPr>
      </p:pic>
      <p:sp>
        <p:nvSpPr>
          <p:cNvPr id="6" name="TextBox 5">
            <a:extLst>
              <a:ext uri="{FF2B5EF4-FFF2-40B4-BE49-F238E27FC236}">
                <a16:creationId xmlns:a16="http://schemas.microsoft.com/office/drawing/2014/main" id="{AE26747F-A9DC-4CAB-AC2E-E83EEA0681BF}"/>
              </a:ext>
            </a:extLst>
          </p:cNvPr>
          <p:cNvSpPr txBox="1"/>
          <p:nvPr/>
        </p:nvSpPr>
        <p:spPr>
          <a:xfrm>
            <a:off x="7896920" y="4618878"/>
            <a:ext cx="3935506" cy="369332"/>
          </a:xfrm>
          <a:prstGeom prst="rect">
            <a:avLst/>
          </a:prstGeom>
          <a:noFill/>
        </p:spPr>
        <p:txBody>
          <a:bodyPr wrap="square" rtlCol="0">
            <a:spAutoFit/>
          </a:bodyPr>
          <a:lstStyle/>
          <a:p>
            <a:pPr algn="r"/>
            <a:r>
              <a:rPr lang="ru-RU" i="1" dirty="0"/>
              <a:t>Покушение на Брежнева (1974 г.)</a:t>
            </a:r>
          </a:p>
        </p:txBody>
      </p:sp>
    </p:spTree>
    <p:extLst>
      <p:ext uri="{BB962C8B-B14F-4D97-AF65-F5344CB8AC3E}">
        <p14:creationId xmlns:p14="http://schemas.microsoft.com/office/powerpoint/2010/main" val="2401594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81BF2C-05C5-4775-A2C2-7AE00C47285A}"/>
              </a:ext>
            </a:extLst>
          </p:cNvPr>
          <p:cNvSpPr>
            <a:spLocks noGrp="1"/>
          </p:cNvSpPr>
          <p:nvPr>
            <p:ph type="title"/>
          </p:nvPr>
        </p:nvSpPr>
        <p:spPr/>
        <p:txBody>
          <a:bodyPr>
            <a:normAutofit/>
          </a:bodyPr>
          <a:lstStyle/>
          <a:p>
            <a:r>
              <a:rPr lang="ru-RU" sz="4000" dirty="0"/>
              <a:t>Надежды на перемены</a:t>
            </a:r>
          </a:p>
        </p:txBody>
      </p:sp>
      <p:sp>
        <p:nvSpPr>
          <p:cNvPr id="3" name="Объект 2">
            <a:extLst>
              <a:ext uri="{FF2B5EF4-FFF2-40B4-BE49-F238E27FC236}">
                <a16:creationId xmlns:a16="http://schemas.microsoft.com/office/drawing/2014/main" id="{299638D2-2385-4825-AAE2-03E3C890C621}"/>
              </a:ext>
            </a:extLst>
          </p:cNvPr>
          <p:cNvSpPr>
            <a:spLocks noGrp="1"/>
          </p:cNvSpPr>
          <p:nvPr>
            <p:ph idx="1"/>
          </p:nvPr>
        </p:nvSpPr>
        <p:spPr>
          <a:xfrm>
            <a:off x="838200" y="1825625"/>
            <a:ext cx="7077635" cy="4351338"/>
          </a:xfrm>
        </p:spPr>
        <p:txBody>
          <a:bodyPr>
            <a:normAutofit lnSpcReduction="10000"/>
          </a:bodyPr>
          <a:lstStyle/>
          <a:p>
            <a:pPr marL="0" indent="0">
              <a:buNone/>
            </a:pPr>
            <a:r>
              <a:rPr lang="ru-RU" sz="2400" dirty="0"/>
              <a:t>Избрание Юрия Андропова Генеральным секретарём ЦК КПСС в ноябре 1982 года вызвало волну оптимизма как в СССР, где граждане надеялись на восстановление порядка и позитивные перемены, так и за рубежом, где ожидали переосмысления внешней политики. Андропов начал с решительных шагов по оздоровлению ситуации в стране. Первым делом он взялся за сокращение разросшегося бюрократического аппарата ЦК КПСС, упразднив малоэффективные подразделения. Были обновлены руководящие кадры Управления делами ЦК и других ключевых структур.</a:t>
            </a:r>
          </a:p>
        </p:txBody>
      </p:sp>
      <p:pic>
        <p:nvPicPr>
          <p:cNvPr id="5" name="Рисунок 4">
            <a:extLst>
              <a:ext uri="{FF2B5EF4-FFF2-40B4-BE49-F238E27FC236}">
                <a16:creationId xmlns:a16="http://schemas.microsoft.com/office/drawing/2014/main" id="{DF023EDD-A124-4769-B7AB-40F483BA21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5835" y="1690688"/>
            <a:ext cx="4087648" cy="2823883"/>
          </a:xfrm>
          <a:prstGeom prst="rect">
            <a:avLst/>
          </a:prstGeom>
        </p:spPr>
      </p:pic>
    </p:spTree>
    <p:extLst>
      <p:ext uri="{BB962C8B-B14F-4D97-AF65-F5344CB8AC3E}">
        <p14:creationId xmlns:p14="http://schemas.microsoft.com/office/powerpoint/2010/main" val="836912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F72641-FF46-4BD3-BD79-B15DCA2267D8}"/>
              </a:ext>
            </a:extLst>
          </p:cNvPr>
          <p:cNvSpPr>
            <a:spLocks noGrp="1"/>
          </p:cNvSpPr>
          <p:nvPr>
            <p:ph type="title"/>
          </p:nvPr>
        </p:nvSpPr>
        <p:spPr/>
        <p:txBody>
          <a:bodyPr/>
          <a:lstStyle/>
          <a:p>
            <a:r>
              <a:rPr lang="ru-RU" sz="4000" dirty="0"/>
              <a:t>Борьба с коррупцией и обновление кадров</a:t>
            </a:r>
          </a:p>
        </p:txBody>
      </p:sp>
      <p:sp>
        <p:nvSpPr>
          <p:cNvPr id="3" name="Объект 2">
            <a:extLst>
              <a:ext uri="{FF2B5EF4-FFF2-40B4-BE49-F238E27FC236}">
                <a16:creationId xmlns:a16="http://schemas.microsoft.com/office/drawing/2014/main" id="{EDFC7F73-EBBE-423A-B931-160159D9D636}"/>
              </a:ext>
            </a:extLst>
          </p:cNvPr>
          <p:cNvSpPr>
            <a:spLocks noGrp="1"/>
          </p:cNvSpPr>
          <p:nvPr>
            <p:ph idx="1"/>
          </p:nvPr>
        </p:nvSpPr>
        <p:spPr>
          <a:xfrm>
            <a:off x="838200" y="1825625"/>
            <a:ext cx="6477000" cy="4351338"/>
          </a:xfrm>
        </p:spPr>
        <p:txBody>
          <a:bodyPr>
            <a:normAutofit/>
          </a:bodyPr>
          <a:lstStyle/>
          <a:p>
            <a:pPr marL="0" indent="0">
              <a:lnSpc>
                <a:spcPct val="100000"/>
              </a:lnSpc>
              <a:buNone/>
            </a:pPr>
            <a:r>
              <a:rPr lang="ru-RU" sz="1800" dirty="0"/>
              <a:t>Андропов предпринял решительные меры по борьбе с коррупцией и неэффективностью. "Елисеевское дело" и "Хлопковое дело" стали яркими примерами борьбы с должностными преступлениями. Были привлечены к ответственности высокопоставленные чиновники, в том числе директор легендарного гастронома №1 Юрий Соколов и начальник Главного управления торговли Москвы Николай Трегубов. Аналогичные чистки коснулись и МВД после отставки Николая Щелокова. Обновление кадров коснулось не только Москвы, но и регионов, министерств и республиканских парторганизаций. Это было воспринято как попытка избавления от "брежневского наследия", препятствовавшего развитию страны.</a:t>
            </a:r>
          </a:p>
          <a:p>
            <a:pPr marL="0" indent="0">
              <a:buNone/>
            </a:pPr>
            <a:endParaRPr lang="ru-RU" sz="2000" dirty="0">
              <a:latin typeface="Comic Sans MS" panose="030F0702030302020204" pitchFamily="66" charset="0"/>
            </a:endParaRPr>
          </a:p>
        </p:txBody>
      </p:sp>
      <p:pic>
        <p:nvPicPr>
          <p:cNvPr id="5" name="Рисунок 4">
            <a:extLst>
              <a:ext uri="{FF2B5EF4-FFF2-40B4-BE49-F238E27FC236}">
                <a16:creationId xmlns:a16="http://schemas.microsoft.com/office/drawing/2014/main" id="{77CC6A37-3E80-43AD-8735-BBE273DA57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1825625"/>
            <a:ext cx="4419600" cy="2486025"/>
          </a:xfrm>
          <a:prstGeom prst="rect">
            <a:avLst/>
          </a:prstGeom>
        </p:spPr>
      </p:pic>
      <p:sp>
        <p:nvSpPr>
          <p:cNvPr id="7" name="TextBox 6">
            <a:extLst>
              <a:ext uri="{FF2B5EF4-FFF2-40B4-BE49-F238E27FC236}">
                <a16:creationId xmlns:a16="http://schemas.microsoft.com/office/drawing/2014/main" id="{A1BF21BD-645A-41EA-817B-91BE78E3508E}"/>
              </a:ext>
            </a:extLst>
          </p:cNvPr>
          <p:cNvSpPr txBox="1"/>
          <p:nvPr/>
        </p:nvSpPr>
        <p:spPr>
          <a:xfrm>
            <a:off x="7655859" y="4446587"/>
            <a:ext cx="4078941" cy="923330"/>
          </a:xfrm>
          <a:prstGeom prst="rect">
            <a:avLst/>
          </a:prstGeom>
          <a:noFill/>
        </p:spPr>
        <p:txBody>
          <a:bodyPr wrap="square">
            <a:spAutoFit/>
          </a:bodyPr>
          <a:lstStyle/>
          <a:p>
            <a:pPr algn="r"/>
            <a:r>
              <a:rPr lang="ru-RU" i="1" dirty="0">
                <a:latin typeface="Comic Sans MS" panose="030F0702030302020204" pitchFamily="66" charset="0"/>
              </a:rPr>
              <a:t>Сериал Дело гастронома №1 (2011) смотреть онлайн в HD качестве с субтитрами</a:t>
            </a:r>
          </a:p>
        </p:txBody>
      </p:sp>
    </p:spTree>
    <p:extLst>
      <p:ext uri="{BB962C8B-B14F-4D97-AF65-F5344CB8AC3E}">
        <p14:creationId xmlns:p14="http://schemas.microsoft.com/office/powerpoint/2010/main" val="1083266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590824-6419-4919-AAF2-CA3A64E3D3E0}"/>
              </a:ext>
            </a:extLst>
          </p:cNvPr>
          <p:cNvSpPr>
            <a:spLocks noGrp="1"/>
          </p:cNvSpPr>
          <p:nvPr>
            <p:ph type="title"/>
          </p:nvPr>
        </p:nvSpPr>
        <p:spPr/>
        <p:txBody>
          <a:bodyPr/>
          <a:lstStyle/>
          <a:p>
            <a:r>
              <a:rPr lang="ru-RU" sz="4000" dirty="0"/>
              <a:t>Попытки реформирования экономики</a:t>
            </a:r>
          </a:p>
        </p:txBody>
      </p:sp>
      <p:sp>
        <p:nvSpPr>
          <p:cNvPr id="3" name="Объект 2">
            <a:extLst>
              <a:ext uri="{FF2B5EF4-FFF2-40B4-BE49-F238E27FC236}">
                <a16:creationId xmlns:a16="http://schemas.microsoft.com/office/drawing/2014/main" id="{5998AED2-F530-4B41-8B67-A732979869FA}"/>
              </a:ext>
            </a:extLst>
          </p:cNvPr>
          <p:cNvSpPr>
            <a:spLocks noGrp="1"/>
          </p:cNvSpPr>
          <p:nvPr>
            <p:ph idx="1"/>
          </p:nvPr>
        </p:nvSpPr>
        <p:spPr>
          <a:xfrm>
            <a:off x="838200" y="1825625"/>
            <a:ext cx="6234953" cy="4351338"/>
          </a:xfrm>
        </p:spPr>
        <p:txBody>
          <a:bodyPr>
            <a:normAutofit fontScale="55000" lnSpcReduction="20000"/>
          </a:bodyPr>
          <a:lstStyle/>
          <a:p>
            <a:pPr marL="0" indent="0">
              <a:lnSpc>
                <a:spcPct val="120000"/>
              </a:lnSpc>
              <a:buNone/>
            </a:pPr>
            <a:r>
              <a:rPr lang="ru-RU" sz="2900" dirty="0"/>
              <a:t>Андропов инициировал кампанию по укреплению трудовой дисциплины, повышению ответственности работников. Были приняты меры по сокращению непроизводительных расходов, прекращены роскошные банкеты и расточительство. В СМИ усилилась критика неэффективности и безответственности чиновников. Эти меры позволили добиться некоторого повышения производительности труда и улучшения показателей в промышленности и сельском хозяйстве.</a:t>
            </a:r>
            <a:endParaRPr lang="en-GB" sz="2900" dirty="0"/>
          </a:p>
          <a:p>
            <a:pPr marL="0" indent="0">
              <a:lnSpc>
                <a:spcPct val="120000"/>
              </a:lnSpc>
              <a:buNone/>
            </a:pPr>
            <a:r>
              <a:rPr lang="ru-RU" sz="2900" dirty="0"/>
              <a:t>Андропов понимал необходимость коренных преобразований экономики. Несмотря на отсутствие радикальных мер, он сосредоточился на создании условий для повышения эффективности работы предприятий и разработке новых путей развития страны, создав для этой цели специальный штаб. Он уделял большое внимание преодолению отставания СССР от Запада в научно-техническом развитии, проблемам сельского хозяйства и хроническому дефициту товаров.</a:t>
            </a:r>
          </a:p>
          <a:p>
            <a:pPr marL="0" indent="0">
              <a:buNone/>
            </a:pPr>
            <a:endParaRPr lang="ru-RU" dirty="0">
              <a:latin typeface="Comic Sans MS" panose="030F0702030302020204" pitchFamily="66" charset="0"/>
            </a:endParaRPr>
          </a:p>
        </p:txBody>
      </p:sp>
      <p:pic>
        <p:nvPicPr>
          <p:cNvPr id="5" name="Рисунок 4">
            <a:extLst>
              <a:ext uri="{FF2B5EF4-FFF2-40B4-BE49-F238E27FC236}">
                <a16:creationId xmlns:a16="http://schemas.microsoft.com/office/drawing/2014/main" id="{651B01C0-8305-44A1-8EBC-726504D27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153" y="1860176"/>
            <a:ext cx="4879116" cy="3137647"/>
          </a:xfrm>
          <a:prstGeom prst="rect">
            <a:avLst/>
          </a:prstGeom>
        </p:spPr>
      </p:pic>
    </p:spTree>
    <p:extLst>
      <p:ext uri="{BB962C8B-B14F-4D97-AF65-F5344CB8AC3E}">
        <p14:creationId xmlns:p14="http://schemas.microsoft.com/office/powerpoint/2010/main" val="1767467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FF8AAD-645B-4510-BAC6-48B00AD68F01}"/>
              </a:ext>
            </a:extLst>
          </p:cNvPr>
          <p:cNvSpPr>
            <a:spLocks noGrp="1"/>
          </p:cNvSpPr>
          <p:nvPr>
            <p:ph type="title"/>
          </p:nvPr>
        </p:nvSpPr>
        <p:spPr/>
        <p:txBody>
          <a:bodyPr/>
          <a:lstStyle/>
          <a:p>
            <a:r>
              <a:rPr lang="ru-RU" dirty="0"/>
              <a:t>Точка зрения</a:t>
            </a:r>
          </a:p>
        </p:txBody>
      </p:sp>
      <p:sp>
        <p:nvSpPr>
          <p:cNvPr id="3" name="Объект 2">
            <a:extLst>
              <a:ext uri="{FF2B5EF4-FFF2-40B4-BE49-F238E27FC236}">
                <a16:creationId xmlns:a16="http://schemas.microsoft.com/office/drawing/2014/main" id="{B420842F-587A-4793-A009-EB10032C000F}"/>
              </a:ext>
            </a:extLst>
          </p:cNvPr>
          <p:cNvSpPr>
            <a:spLocks noGrp="1"/>
          </p:cNvSpPr>
          <p:nvPr>
            <p:ph idx="1"/>
          </p:nvPr>
        </p:nvSpPr>
        <p:spPr>
          <a:xfrm>
            <a:off x="838200" y="1825625"/>
            <a:ext cx="7373471" cy="3445622"/>
          </a:xfrm>
        </p:spPr>
        <p:txBody>
          <a:bodyPr>
            <a:normAutofit/>
          </a:bodyPr>
          <a:lstStyle/>
          <a:p>
            <a:pPr marL="0" indent="0">
              <a:buNone/>
            </a:pPr>
            <a:r>
              <a:rPr lang="ru-RU" sz="2000" dirty="0"/>
              <a:t>В нем было как бы два лица. С одной стороны, он интеллигент, интеллектуал, думающий человек, который ясно видел все слабости и пороки социализма. С другой стороны, он был частью партийного советского аппарата и в этом качестве прекрасно понимал, что вся система держится на целом ряде краеугольных камней, которые на самом деле заложил еще Сталин. Это преследование инакомыслия, «железный занавес», однопартийная система, руководящая роль КПСС, тотальный контроль за информацией. Андропов хорошо понимал, что, если тронешь одну из этих основ, система рассыплется.</a:t>
            </a:r>
          </a:p>
        </p:txBody>
      </p:sp>
      <p:sp>
        <p:nvSpPr>
          <p:cNvPr id="5" name="TextBox 4">
            <a:extLst>
              <a:ext uri="{FF2B5EF4-FFF2-40B4-BE49-F238E27FC236}">
                <a16:creationId xmlns:a16="http://schemas.microsoft.com/office/drawing/2014/main" id="{29D8C570-5E23-414E-B7E7-7FCC6E59F926}"/>
              </a:ext>
            </a:extLst>
          </p:cNvPr>
          <p:cNvSpPr txBox="1"/>
          <p:nvPr/>
        </p:nvSpPr>
        <p:spPr>
          <a:xfrm>
            <a:off x="9099175" y="5341420"/>
            <a:ext cx="2680448" cy="461665"/>
          </a:xfrm>
          <a:prstGeom prst="rect">
            <a:avLst/>
          </a:prstGeom>
          <a:noFill/>
        </p:spPr>
        <p:txBody>
          <a:bodyPr wrap="square" rtlCol="0">
            <a:spAutoFit/>
          </a:bodyPr>
          <a:lstStyle/>
          <a:p>
            <a:pPr algn="r"/>
            <a:r>
              <a:rPr lang="ru-RU" sz="2400" b="1" i="1" dirty="0"/>
              <a:t>А. С. Ципко</a:t>
            </a:r>
          </a:p>
        </p:txBody>
      </p:sp>
      <p:pic>
        <p:nvPicPr>
          <p:cNvPr id="9" name="Рисунок 8">
            <a:extLst>
              <a:ext uri="{FF2B5EF4-FFF2-40B4-BE49-F238E27FC236}">
                <a16:creationId xmlns:a16="http://schemas.microsoft.com/office/drawing/2014/main" id="{F05A177C-DF53-4718-BFB7-06E74BEAC7D4}"/>
              </a:ext>
            </a:extLst>
          </p:cNvPr>
          <p:cNvPicPr>
            <a:picLocks noChangeAspect="1"/>
          </p:cNvPicPr>
          <p:nvPr/>
        </p:nvPicPr>
        <p:blipFill rotWithShape="1">
          <a:blip r:embed="rId2">
            <a:extLst>
              <a:ext uri="{28A0092B-C50C-407E-A947-70E740481C1C}">
                <a14:useLocalDpi xmlns:a14="http://schemas.microsoft.com/office/drawing/2010/main" val="0"/>
              </a:ext>
            </a:extLst>
          </a:blip>
          <a:srcRect l="23053" t="234" r="17601" b="-234"/>
          <a:stretch/>
        </p:blipFill>
        <p:spPr>
          <a:xfrm>
            <a:off x="8175811" y="1298104"/>
            <a:ext cx="3603812" cy="4043316"/>
          </a:xfrm>
          <a:prstGeom prst="rect">
            <a:avLst/>
          </a:prstGeom>
        </p:spPr>
      </p:pic>
      <p:sp>
        <p:nvSpPr>
          <p:cNvPr id="11" name="TextBox 10">
            <a:extLst>
              <a:ext uri="{FF2B5EF4-FFF2-40B4-BE49-F238E27FC236}">
                <a16:creationId xmlns:a16="http://schemas.microsoft.com/office/drawing/2014/main" id="{7C4A0C39-5C35-4FB8-BBAE-5044E7257B23}"/>
              </a:ext>
            </a:extLst>
          </p:cNvPr>
          <p:cNvSpPr txBox="1"/>
          <p:nvPr/>
        </p:nvSpPr>
        <p:spPr>
          <a:xfrm>
            <a:off x="8803342" y="5744562"/>
            <a:ext cx="2976282" cy="923330"/>
          </a:xfrm>
          <a:prstGeom prst="rect">
            <a:avLst/>
          </a:prstGeom>
          <a:noFill/>
        </p:spPr>
        <p:txBody>
          <a:bodyPr wrap="square">
            <a:spAutoFit/>
          </a:bodyPr>
          <a:lstStyle/>
          <a:p>
            <a:pPr algn="r"/>
            <a:r>
              <a:rPr lang="ru-RU" b="0" i="1" dirty="0">
                <a:effectLst/>
              </a:rPr>
              <a:t>Советский и российский социальный философ и политолог</a:t>
            </a:r>
            <a:endParaRPr lang="ru-RU" i="1" dirty="0"/>
          </a:p>
        </p:txBody>
      </p:sp>
    </p:spTree>
    <p:extLst>
      <p:ext uri="{BB962C8B-B14F-4D97-AF65-F5344CB8AC3E}">
        <p14:creationId xmlns:p14="http://schemas.microsoft.com/office/powerpoint/2010/main" val="1409318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050A751-7DFB-49F5-8768-0E27C7C020DD}"/>
              </a:ext>
            </a:extLst>
          </p:cNvPr>
          <p:cNvSpPr>
            <a:spLocks noGrp="1"/>
          </p:cNvSpPr>
          <p:nvPr>
            <p:ph type="title"/>
          </p:nvPr>
        </p:nvSpPr>
        <p:spPr/>
        <p:txBody>
          <a:bodyPr/>
          <a:lstStyle/>
          <a:p>
            <a:r>
              <a:rPr lang="ru-RU" dirty="0"/>
              <a:t>Смерть Андропова</a:t>
            </a:r>
          </a:p>
        </p:txBody>
      </p:sp>
      <p:sp>
        <p:nvSpPr>
          <p:cNvPr id="3" name="Объект 2">
            <a:extLst>
              <a:ext uri="{FF2B5EF4-FFF2-40B4-BE49-F238E27FC236}">
                <a16:creationId xmlns:a16="http://schemas.microsoft.com/office/drawing/2014/main" id="{068F3D53-CB3B-42BA-A52C-4E1697A619C9}"/>
              </a:ext>
            </a:extLst>
          </p:cNvPr>
          <p:cNvSpPr>
            <a:spLocks noGrp="1"/>
          </p:cNvSpPr>
          <p:nvPr>
            <p:ph idx="1"/>
          </p:nvPr>
        </p:nvSpPr>
        <p:spPr>
          <a:xfrm>
            <a:off x="838200" y="1825625"/>
            <a:ext cx="7068671" cy="4351338"/>
          </a:xfrm>
        </p:spPr>
        <p:txBody>
          <a:bodyPr>
            <a:normAutofit fontScale="70000" lnSpcReduction="20000"/>
          </a:bodyPr>
          <a:lstStyle/>
          <a:p>
            <a:pPr marL="0" indent="0">
              <a:buNone/>
            </a:pPr>
            <a:r>
              <a:rPr lang="ru-RU" dirty="0"/>
              <a:t>Юрий Андропов страдал от хронического заболевания почек с юности. Две тяжелые болезни в 1970-х (сальмонеллез и азиатский грипп) значительно ухудшили его здоровье, вызвав поражение внутренних органов и периодические обострения. К концу февраля 1983 г. развилась почечная недостаточность, потребовавшая постоянного гемодиализа, что сильно ограничило его активность. Несмотря на это, в июне 1983 г. он стал Председателем Президиума Верховного Совета СССР. Летом 1983 г. его состояние ухудшилось (язвы, тремор), он работал, часто не вставая с постели. После последнего заседания Политбюро в начале сентября он уехал в Крым, но вернулся в Москву и был госпитализирован. Он не смог присутствовать на ноябрьской демонстрации 1983 г., но продолжал руководить страной. В конце января 1984 г. его состояние резко ухудшилось, и 9 февраля 1984 г. он скончался. Официальное сообщение было опубликовано 10 февраля. Похороны состоялись 14 февраля в Некрополе у Кремлёвской стены; в 1985 г. на могиле был установлен бюст.</a:t>
            </a:r>
          </a:p>
        </p:txBody>
      </p:sp>
      <p:pic>
        <p:nvPicPr>
          <p:cNvPr id="5" name="Рисунок 4">
            <a:extLst>
              <a:ext uri="{FF2B5EF4-FFF2-40B4-BE49-F238E27FC236}">
                <a16:creationId xmlns:a16="http://schemas.microsoft.com/office/drawing/2014/main" id="{7576A9D6-2AE1-4C02-B950-E5252FB4E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8800" y="744351"/>
            <a:ext cx="3597756" cy="5432612"/>
          </a:xfrm>
          <a:prstGeom prst="rect">
            <a:avLst/>
          </a:prstGeom>
        </p:spPr>
      </p:pic>
    </p:spTree>
    <p:extLst>
      <p:ext uri="{BB962C8B-B14F-4D97-AF65-F5344CB8AC3E}">
        <p14:creationId xmlns:p14="http://schemas.microsoft.com/office/powerpoint/2010/main" val="3942305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2BA449-E05D-4167-97B1-8DA6D53C3151}"/>
              </a:ext>
            </a:extLst>
          </p:cNvPr>
          <p:cNvSpPr>
            <a:spLocks noGrp="1"/>
          </p:cNvSpPr>
          <p:nvPr>
            <p:ph type="title"/>
          </p:nvPr>
        </p:nvSpPr>
        <p:spPr/>
        <p:txBody>
          <a:bodyPr/>
          <a:lstStyle/>
          <a:p>
            <a:r>
              <a:rPr lang="ru-RU" dirty="0"/>
              <a:t>Итоги</a:t>
            </a:r>
          </a:p>
        </p:txBody>
      </p:sp>
      <p:sp>
        <p:nvSpPr>
          <p:cNvPr id="3" name="Объект 2">
            <a:extLst>
              <a:ext uri="{FF2B5EF4-FFF2-40B4-BE49-F238E27FC236}">
                <a16:creationId xmlns:a16="http://schemas.microsoft.com/office/drawing/2014/main" id="{3D5332A1-2DFF-4B6F-AB51-6A2B81C93E0B}"/>
              </a:ext>
            </a:extLst>
          </p:cNvPr>
          <p:cNvSpPr>
            <a:spLocks noGrp="1"/>
          </p:cNvSpPr>
          <p:nvPr>
            <p:ph idx="1"/>
          </p:nvPr>
        </p:nvSpPr>
        <p:spPr>
          <a:xfrm>
            <a:off x="838200" y="1825625"/>
            <a:ext cx="7615518" cy="4351338"/>
          </a:xfrm>
        </p:spPr>
        <p:txBody>
          <a:bodyPr>
            <a:normAutofit fontScale="92500" lnSpcReduction="10000"/>
          </a:bodyPr>
          <a:lstStyle/>
          <a:p>
            <a:pPr marL="0" indent="0">
              <a:buNone/>
            </a:pPr>
            <a:r>
              <a:rPr lang="ru-RU" dirty="0"/>
              <a:t>Несмотря на краткий срок руководства страной, Юрий Андропов оставил заметный след. Его решительная борьба с коррупцией и неэффективностью, обновление руководящих кадров и усиление трудовой дисциплины привели к некоторым положительным сдвигам в экономике и социальной сфере. Попытки реформирования экономики, хотя и не реализованные полностью, заложили определённый фундамент для будущих преобразований. Курс на укрепление государственной дисциплины и борьбу с расходами показал готовность к изменениям.</a:t>
            </a:r>
          </a:p>
        </p:txBody>
      </p:sp>
      <p:pic>
        <p:nvPicPr>
          <p:cNvPr id="5" name="Рисунок 4">
            <a:extLst>
              <a:ext uri="{FF2B5EF4-FFF2-40B4-BE49-F238E27FC236}">
                <a16:creationId xmlns:a16="http://schemas.microsoft.com/office/drawing/2014/main" id="{43EAD743-582D-425C-9386-11B0093598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6571" y="1690688"/>
            <a:ext cx="3240584" cy="3424518"/>
          </a:xfrm>
          <a:prstGeom prst="rect">
            <a:avLst/>
          </a:prstGeom>
        </p:spPr>
      </p:pic>
    </p:spTree>
    <p:extLst>
      <p:ext uri="{BB962C8B-B14F-4D97-AF65-F5344CB8AC3E}">
        <p14:creationId xmlns:p14="http://schemas.microsoft.com/office/powerpoint/2010/main" val="3530667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6D2B6E-348E-479F-B748-018F76476AAE}"/>
              </a:ext>
            </a:extLst>
          </p:cNvPr>
          <p:cNvSpPr>
            <a:spLocks noGrp="1"/>
          </p:cNvSpPr>
          <p:nvPr>
            <p:ph type="title"/>
          </p:nvPr>
        </p:nvSpPr>
        <p:spPr/>
        <p:txBody>
          <a:bodyPr/>
          <a:lstStyle/>
          <a:p>
            <a:r>
              <a:rPr lang="ru-RU" sz="4000" dirty="0"/>
              <a:t>Список литературы</a:t>
            </a:r>
          </a:p>
        </p:txBody>
      </p:sp>
      <p:sp>
        <p:nvSpPr>
          <p:cNvPr id="3" name="Объект 2">
            <a:extLst>
              <a:ext uri="{FF2B5EF4-FFF2-40B4-BE49-F238E27FC236}">
                <a16:creationId xmlns:a16="http://schemas.microsoft.com/office/drawing/2014/main" id="{83A8E743-C1FD-4453-8B57-71EE877BFCF3}"/>
              </a:ext>
            </a:extLst>
          </p:cNvPr>
          <p:cNvSpPr>
            <a:spLocks noGrp="1"/>
          </p:cNvSpPr>
          <p:nvPr>
            <p:ph idx="1"/>
          </p:nvPr>
        </p:nvSpPr>
        <p:spPr/>
        <p:txBody>
          <a:bodyPr>
            <a:normAutofit lnSpcReduction="10000"/>
          </a:bodyPr>
          <a:lstStyle/>
          <a:p>
            <a:pPr marL="342900" indent="-342900">
              <a:lnSpc>
                <a:spcPct val="120000"/>
              </a:lnSpc>
              <a:buFont typeface="+mj-lt"/>
              <a:buAutoNum type="arabicPeriod"/>
            </a:pPr>
            <a:r>
              <a:rPr lang="ru-RU" sz="2000" dirty="0"/>
              <a:t>Ведерникова А.В. Реформаторские идеи Ю.В. Андропова в контексте мобилизационной модели развития России в ХХ веке // Вестник Челябинского государственного университета. 2013. №12 (303). С. 53 – 57. </a:t>
            </a:r>
          </a:p>
          <a:p>
            <a:pPr marL="342900" indent="-342900">
              <a:lnSpc>
                <a:spcPct val="120000"/>
              </a:lnSpc>
              <a:buFont typeface="+mj-lt"/>
              <a:buAutoNum type="arabicPeriod"/>
            </a:pPr>
            <a:r>
              <a:rPr lang="ru-RU" sz="2000" dirty="0" err="1"/>
              <a:t>Замостьянов</a:t>
            </a:r>
            <a:r>
              <a:rPr lang="ru-RU" sz="2000" dirty="0"/>
              <a:t> А.А. Юрий Андропов: легенды и факты // Свободная мысль. 2014. №1(1643). С. 109 – 120. </a:t>
            </a:r>
          </a:p>
          <a:p>
            <a:pPr marL="342900" indent="-342900">
              <a:lnSpc>
                <a:spcPct val="120000"/>
              </a:lnSpc>
              <a:buFont typeface="+mj-lt"/>
              <a:buAutoNum type="arabicPeriod"/>
            </a:pPr>
            <a:r>
              <a:rPr lang="ru-RU" sz="2000" dirty="0"/>
              <a:t>Лабудин А.В. Куприн А.А. Несостоявшаяся альтернатива перестройки или иные варианты развития реформ Ю.В. Андропова // Экономика и управление народным хозяйством. 2016. №1(1). С. 59 – 65. </a:t>
            </a:r>
          </a:p>
          <a:p>
            <a:pPr marL="342900" indent="-342900">
              <a:lnSpc>
                <a:spcPct val="120000"/>
              </a:lnSpc>
              <a:buFont typeface="+mj-lt"/>
              <a:buAutoNum type="arabicPeriod"/>
            </a:pPr>
            <a:r>
              <a:rPr lang="ru-RU" sz="2000" dirty="0"/>
              <a:t>Луговой С.В. Политический портрет Ю.В. Андропова через призму историографии и мемуарной литературы // Научный журнал Дискурс. 2019. №2(28). С. 7 – 23. </a:t>
            </a:r>
          </a:p>
          <a:p>
            <a:pPr marL="342900" indent="-342900">
              <a:lnSpc>
                <a:spcPct val="120000"/>
              </a:lnSpc>
              <a:buFont typeface="+mj-lt"/>
              <a:buAutoNum type="arabicPeriod"/>
            </a:pPr>
            <a:r>
              <a:rPr lang="ru-RU" sz="2000" dirty="0" err="1"/>
              <a:t>Эрлихман</a:t>
            </a:r>
            <a:r>
              <a:rPr lang="ru-RU" sz="2000" dirty="0"/>
              <a:t> В. Неизвестный генсек // Историк. 2022. №11. С. 7 – 12. </a:t>
            </a:r>
          </a:p>
        </p:txBody>
      </p:sp>
    </p:spTree>
    <p:extLst>
      <p:ext uri="{BB962C8B-B14F-4D97-AF65-F5344CB8AC3E}">
        <p14:creationId xmlns:p14="http://schemas.microsoft.com/office/powerpoint/2010/main" val="568953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8B7D844-9FBE-4F99-AC5F-8A26356654F5}"/>
              </a:ext>
            </a:extLst>
          </p:cNvPr>
          <p:cNvSpPr>
            <a:spLocks noGrp="1"/>
          </p:cNvSpPr>
          <p:nvPr>
            <p:ph type="title"/>
          </p:nvPr>
        </p:nvSpPr>
        <p:spPr/>
        <p:txBody>
          <a:bodyPr>
            <a:normAutofit/>
          </a:bodyPr>
          <a:lstStyle/>
          <a:p>
            <a:r>
              <a:rPr lang="ru-RU" sz="4000" dirty="0"/>
              <a:t>Список интернет-ресурсов</a:t>
            </a:r>
          </a:p>
        </p:txBody>
      </p:sp>
      <p:sp>
        <p:nvSpPr>
          <p:cNvPr id="3" name="Объект 2">
            <a:extLst>
              <a:ext uri="{FF2B5EF4-FFF2-40B4-BE49-F238E27FC236}">
                <a16:creationId xmlns:a16="http://schemas.microsoft.com/office/drawing/2014/main" id="{0AA4826A-5CAC-41FC-AF7E-7B35DF021C45}"/>
              </a:ext>
            </a:extLst>
          </p:cNvPr>
          <p:cNvSpPr>
            <a:spLocks noGrp="1"/>
          </p:cNvSpPr>
          <p:nvPr>
            <p:ph idx="1"/>
          </p:nvPr>
        </p:nvSpPr>
        <p:spPr/>
        <p:txBody>
          <a:bodyPr>
            <a:normAutofit/>
          </a:bodyPr>
          <a:lstStyle/>
          <a:p>
            <a:pPr marL="342900" indent="-342900">
              <a:lnSpc>
                <a:spcPct val="120000"/>
              </a:lnSpc>
              <a:buFont typeface="+mj-lt"/>
              <a:buAutoNum type="arabicPeriod"/>
            </a:pPr>
            <a:r>
              <a:rPr lang="ru-RU" sz="2000" dirty="0"/>
              <a:t> Биография А.</a:t>
            </a:r>
            <a:r>
              <a:rPr lang="en-US" sz="2000" dirty="0"/>
              <a:t> </a:t>
            </a:r>
            <a:r>
              <a:rPr lang="ru-RU" sz="2000" dirty="0"/>
              <a:t>С.</a:t>
            </a:r>
            <a:r>
              <a:rPr lang="en-US" sz="2000" dirty="0"/>
              <a:t> </a:t>
            </a:r>
            <a:r>
              <a:rPr lang="ru-RU" sz="2000" dirty="0"/>
              <a:t>Ципко</a:t>
            </a:r>
            <a:r>
              <a:rPr lang="en-US" sz="2000" dirty="0"/>
              <a:t>: </a:t>
            </a:r>
            <a:r>
              <a:rPr lang="en-US" sz="2000" dirty="0">
                <a:hlinkClick r:id="rId2">
                  <a:extLst>
                    <a:ext uri="{A12FA001-AC4F-418D-AE19-62706E023703}">
                      <ahyp:hlinkClr xmlns:ahyp="http://schemas.microsoft.com/office/drawing/2018/hyperlinkcolor" val="tx"/>
                    </a:ext>
                  </a:extLst>
                </a:hlinkClick>
              </a:rPr>
              <a:t>https://www.livelib.ru/author/178594-aleksandr-tsipko</a:t>
            </a:r>
            <a:endParaRPr lang="ru-RU" sz="2000" dirty="0"/>
          </a:p>
          <a:p>
            <a:pPr marL="342900" indent="-342900">
              <a:lnSpc>
                <a:spcPct val="120000"/>
              </a:lnSpc>
              <a:buFont typeface="+mj-lt"/>
              <a:buAutoNum type="arabicPeriod"/>
            </a:pPr>
            <a:r>
              <a:rPr lang="ru-RU" sz="2000" dirty="0"/>
              <a:t>Биография А. С. Ципко</a:t>
            </a:r>
            <a:r>
              <a:rPr lang="en-US" sz="2000" dirty="0"/>
              <a:t>: https://ru.wikipedia.org/wiki/</a:t>
            </a:r>
            <a:r>
              <a:rPr lang="ru-RU" sz="2000" dirty="0"/>
              <a:t>Ципко,_</a:t>
            </a:r>
            <a:r>
              <a:rPr lang="ru-RU" sz="2000" dirty="0" err="1"/>
              <a:t>Александр_Сергеевич</a:t>
            </a:r>
            <a:endParaRPr lang="ru-RU" sz="2000" dirty="0"/>
          </a:p>
          <a:p>
            <a:pPr marL="342900" indent="-342900">
              <a:lnSpc>
                <a:spcPct val="120000"/>
              </a:lnSpc>
              <a:buFont typeface="+mj-lt"/>
              <a:buAutoNum type="arabicPeriod"/>
            </a:pPr>
            <a:r>
              <a:rPr lang="ru-RU" sz="2000" dirty="0"/>
              <a:t>Биография Ю.В. Андропова</a:t>
            </a:r>
            <a:r>
              <a:rPr lang="en-US" sz="2000" dirty="0"/>
              <a:t>: https://znanierussia.ru/articles/</a:t>
            </a:r>
            <a:r>
              <a:rPr lang="ru-RU" sz="2000" dirty="0"/>
              <a:t>Андропов,_</a:t>
            </a:r>
            <a:r>
              <a:rPr lang="ru-RU" sz="2000" dirty="0" err="1"/>
              <a:t>Юрий_Владимирович</a:t>
            </a:r>
            <a:endParaRPr lang="en-US" sz="2000" dirty="0"/>
          </a:p>
          <a:p>
            <a:pPr marL="342900" indent="-342900">
              <a:lnSpc>
                <a:spcPct val="120000"/>
              </a:lnSpc>
              <a:buFont typeface="+mj-lt"/>
              <a:buAutoNum type="arabicPeriod"/>
            </a:pPr>
            <a:r>
              <a:rPr lang="ru-RU" sz="2000" dirty="0"/>
              <a:t>Биография Ю.В. Андропова</a:t>
            </a:r>
            <a:r>
              <a:rPr lang="en-US" sz="2000" dirty="0"/>
              <a:t>: https://histrf.ru/read/biographies/yuriy-vladimirovich-andropov</a:t>
            </a:r>
          </a:p>
          <a:p>
            <a:pPr marL="0" indent="0">
              <a:buNone/>
            </a:pPr>
            <a:endParaRPr lang="ru-RU" sz="3600" dirty="0"/>
          </a:p>
        </p:txBody>
      </p:sp>
    </p:spTree>
    <p:extLst>
      <p:ext uri="{BB962C8B-B14F-4D97-AF65-F5344CB8AC3E}">
        <p14:creationId xmlns:p14="http://schemas.microsoft.com/office/powerpoint/2010/main" val="3037392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662D5D-CE54-417C-BAEC-2A32F6E183F0}"/>
              </a:ext>
            </a:extLst>
          </p:cNvPr>
          <p:cNvSpPr>
            <a:spLocks noGrp="1"/>
          </p:cNvSpPr>
          <p:nvPr>
            <p:ph type="ctrTitle"/>
          </p:nvPr>
        </p:nvSpPr>
        <p:spPr/>
        <p:txBody>
          <a:bodyPr/>
          <a:lstStyle/>
          <a:p>
            <a:r>
              <a:rPr lang="ru-RU" dirty="0"/>
              <a:t>Спасибо за внимание!</a:t>
            </a:r>
          </a:p>
        </p:txBody>
      </p:sp>
    </p:spTree>
    <p:extLst>
      <p:ext uri="{BB962C8B-B14F-4D97-AF65-F5344CB8AC3E}">
        <p14:creationId xmlns:p14="http://schemas.microsoft.com/office/powerpoint/2010/main" val="2083293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4A5F68-1748-4F40-8F9B-539D228CF433}"/>
              </a:ext>
            </a:extLst>
          </p:cNvPr>
          <p:cNvSpPr>
            <a:spLocks noGrp="1"/>
          </p:cNvSpPr>
          <p:nvPr>
            <p:ph type="title"/>
          </p:nvPr>
        </p:nvSpPr>
        <p:spPr/>
        <p:txBody>
          <a:bodyPr/>
          <a:lstStyle/>
          <a:p>
            <a:r>
              <a:rPr lang="ru-RU" dirty="0"/>
              <a:t>Об авторе цитаты</a:t>
            </a:r>
          </a:p>
        </p:txBody>
      </p:sp>
      <p:sp>
        <p:nvSpPr>
          <p:cNvPr id="3" name="Объект 2">
            <a:extLst>
              <a:ext uri="{FF2B5EF4-FFF2-40B4-BE49-F238E27FC236}">
                <a16:creationId xmlns:a16="http://schemas.microsoft.com/office/drawing/2014/main" id="{E50F98E3-A7D7-4622-A5CF-24D3DA91E806}"/>
              </a:ext>
            </a:extLst>
          </p:cNvPr>
          <p:cNvSpPr>
            <a:spLocks noGrp="1"/>
          </p:cNvSpPr>
          <p:nvPr>
            <p:ph idx="1"/>
          </p:nvPr>
        </p:nvSpPr>
        <p:spPr>
          <a:xfrm>
            <a:off x="838200" y="1825625"/>
            <a:ext cx="7830671" cy="4351338"/>
          </a:xfrm>
        </p:spPr>
        <p:txBody>
          <a:bodyPr>
            <a:normAutofit lnSpcReduction="10000"/>
          </a:bodyPr>
          <a:lstStyle/>
          <a:p>
            <a:pPr marL="0" indent="0">
              <a:buNone/>
            </a:pPr>
            <a:r>
              <a:rPr lang="ru-RU" sz="2000" dirty="0"/>
              <a:t>Александр Сергеевич Ципко (род. 15 августа 1941) — российский социальный философ и политолог, доктор философских наук (1985), </a:t>
            </a:r>
            <a:r>
              <a:rPr lang="ru-RU" sz="2000" dirty="0" err="1"/>
              <a:t>хабилитированный</a:t>
            </a:r>
            <a:r>
              <a:rPr lang="ru-RU" sz="2000" dirty="0"/>
              <a:t> доктор философии Польской Народной Республики (1980). Его карьера охватывает срочную службу в Советской Армии в войсках ГРУ (1960-1963), работу в газете "Комсомольская правда" (1965-1967), ЦК ВЛКСМ (1967-1970), Институте экономики мировой социалистической системы АН СССР (с 1972, ныне ИМЭПИ РАН), Фонде Горбачёва (с 1992) и ЦК КПСС (1986-1990). Ципко, владея польским и английским языками, известен своими работами в области политики и социальной философии. Его взгляды эволюционировали от марксизма к резкой критике советской системы и различных аспектов постсоветского развития России, включая критику реформ 1990-х годов и явлений "неосталинизма" после аннексии Крыма. Он также известен своим фондом "Возвращение", направленным на возрождение исторических традиций и названий, существовавших в России до 1917 года.</a:t>
            </a:r>
          </a:p>
        </p:txBody>
      </p:sp>
      <p:pic>
        <p:nvPicPr>
          <p:cNvPr id="5" name="Рисунок 4">
            <a:extLst>
              <a:ext uri="{FF2B5EF4-FFF2-40B4-BE49-F238E27FC236}">
                <a16:creationId xmlns:a16="http://schemas.microsoft.com/office/drawing/2014/main" id="{A757D79E-DDA7-4B60-B407-3E9CB337E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7459" y="1690688"/>
            <a:ext cx="2630245" cy="3945368"/>
          </a:xfrm>
          <a:prstGeom prst="rect">
            <a:avLst/>
          </a:prstGeom>
        </p:spPr>
      </p:pic>
    </p:spTree>
    <p:extLst>
      <p:ext uri="{BB962C8B-B14F-4D97-AF65-F5344CB8AC3E}">
        <p14:creationId xmlns:p14="http://schemas.microsoft.com/office/powerpoint/2010/main" val="2863960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327E73-8D88-479B-A729-61BBB41E714F}"/>
              </a:ext>
            </a:extLst>
          </p:cNvPr>
          <p:cNvSpPr>
            <a:spLocks noGrp="1"/>
          </p:cNvSpPr>
          <p:nvPr>
            <p:ph type="title"/>
          </p:nvPr>
        </p:nvSpPr>
        <p:spPr/>
        <p:txBody>
          <a:bodyPr>
            <a:normAutofit/>
          </a:bodyPr>
          <a:lstStyle/>
          <a:p>
            <a:r>
              <a:rPr lang="ru-RU" dirty="0"/>
              <a:t>Детство</a:t>
            </a:r>
          </a:p>
        </p:txBody>
      </p:sp>
      <p:sp>
        <p:nvSpPr>
          <p:cNvPr id="3" name="Объект 2">
            <a:extLst>
              <a:ext uri="{FF2B5EF4-FFF2-40B4-BE49-F238E27FC236}">
                <a16:creationId xmlns:a16="http://schemas.microsoft.com/office/drawing/2014/main" id="{2EB8FDBC-C4FA-4CAF-A227-DF8FAB7E5229}"/>
              </a:ext>
            </a:extLst>
          </p:cNvPr>
          <p:cNvSpPr>
            <a:spLocks noGrp="1"/>
          </p:cNvSpPr>
          <p:nvPr>
            <p:ph idx="1"/>
          </p:nvPr>
        </p:nvSpPr>
        <p:spPr>
          <a:xfrm>
            <a:off x="838200" y="1825625"/>
            <a:ext cx="7176247" cy="4351338"/>
          </a:xfrm>
        </p:spPr>
        <p:txBody>
          <a:bodyPr>
            <a:normAutofit/>
          </a:bodyPr>
          <a:lstStyle/>
          <a:p>
            <a:pPr marL="0" indent="0">
              <a:buNone/>
            </a:pPr>
            <a:r>
              <a:rPr lang="ru-RU" sz="2000" dirty="0"/>
              <a:t>Юрий Владимирович Андропов родился 15 июня 1914 года (по новому стилю) на станции </a:t>
            </a:r>
            <a:r>
              <a:rPr lang="ru-RU" sz="2000" dirty="0" err="1"/>
              <a:t>Нагутская</a:t>
            </a:r>
            <a:r>
              <a:rPr lang="ru-RU" sz="2000" dirty="0"/>
              <a:t> Ставропольской губернии Российской империи. В возрасте двух лет он потерял отца. Мать, Евгения Карловна </a:t>
            </a:r>
            <a:r>
              <a:rPr lang="ru-RU" sz="2000" dirty="0" err="1"/>
              <a:t>Флекештейн</a:t>
            </a:r>
            <a:r>
              <a:rPr lang="ru-RU" sz="2000" dirty="0"/>
              <a:t>, учительница музыки из зажиточной купеческой семьи, повторно вышла замуж за железнодорожного служащего Владимира Константиновича Андропова. Отчим Юрия умер в 1919 году от сыпного тифа. Мать умерла в 1923 году, оставив Андропова сиротой. Происхождение Андропова до сих пор вызывает множество вопросов и слухов.</a:t>
            </a:r>
          </a:p>
        </p:txBody>
      </p:sp>
      <p:pic>
        <p:nvPicPr>
          <p:cNvPr id="5" name="Рисунок 4">
            <a:extLst>
              <a:ext uri="{FF2B5EF4-FFF2-40B4-BE49-F238E27FC236}">
                <a16:creationId xmlns:a16="http://schemas.microsoft.com/office/drawing/2014/main" id="{C8106E8E-E684-4D97-AA01-D6DD860F0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067" y="681037"/>
            <a:ext cx="3876675" cy="5638800"/>
          </a:xfrm>
          <a:prstGeom prst="rect">
            <a:avLst/>
          </a:prstGeom>
        </p:spPr>
      </p:pic>
    </p:spTree>
    <p:extLst>
      <p:ext uri="{BB962C8B-B14F-4D97-AF65-F5344CB8AC3E}">
        <p14:creationId xmlns:p14="http://schemas.microsoft.com/office/powerpoint/2010/main" val="2737646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0417A9C-4B41-4449-8E94-183984360DFA}"/>
              </a:ext>
            </a:extLst>
          </p:cNvPr>
          <p:cNvSpPr>
            <a:spLocks noGrp="1"/>
          </p:cNvSpPr>
          <p:nvPr>
            <p:ph type="title"/>
          </p:nvPr>
        </p:nvSpPr>
        <p:spPr/>
        <p:txBody>
          <a:bodyPr>
            <a:normAutofit/>
          </a:bodyPr>
          <a:lstStyle/>
          <a:p>
            <a:r>
              <a:rPr lang="ru-RU" dirty="0"/>
              <a:t>Юность</a:t>
            </a:r>
          </a:p>
        </p:txBody>
      </p:sp>
      <p:sp>
        <p:nvSpPr>
          <p:cNvPr id="3" name="Объект 2">
            <a:extLst>
              <a:ext uri="{FF2B5EF4-FFF2-40B4-BE49-F238E27FC236}">
                <a16:creationId xmlns:a16="http://schemas.microsoft.com/office/drawing/2014/main" id="{4F62BA85-99C4-4D92-A0A0-5C016F149B27}"/>
              </a:ext>
            </a:extLst>
          </p:cNvPr>
          <p:cNvSpPr>
            <a:spLocks noGrp="1"/>
          </p:cNvSpPr>
          <p:nvPr>
            <p:ph idx="1"/>
          </p:nvPr>
        </p:nvSpPr>
        <p:spPr>
          <a:xfrm>
            <a:off x="838200" y="1825625"/>
            <a:ext cx="6826624" cy="4351338"/>
          </a:xfrm>
        </p:spPr>
        <p:txBody>
          <a:bodyPr>
            <a:normAutofit/>
          </a:bodyPr>
          <a:lstStyle/>
          <a:p>
            <a:pPr marL="0" indent="0">
              <a:lnSpc>
                <a:spcPct val="100000"/>
              </a:lnSpc>
              <a:buNone/>
            </a:pPr>
            <a:r>
              <a:rPr lang="ru-RU" sz="2000" dirty="0"/>
              <a:t>В десятилетнем возрасте Юрий Андропов переехал в Моздок, где поступил в железнодорожную фабрично-заводскую школу. Совмещая учёбу с работой, он трудился грузчиком, киномехаником и телеграфистом. В Моздоке он вступил в ВЛКСМ. В 1931 году, окончив школу, переехал в Рыбинск, где начал работать матросом на волжском судне. В 1932 или 1933 году поступил в Рыбинский речной техникум. В 1935 году женился на Нине Ивановне </a:t>
            </a:r>
            <a:r>
              <a:rPr lang="ru-RU" sz="2000" dirty="0" err="1"/>
              <a:t>Енгалычевой</a:t>
            </a:r>
            <a:r>
              <a:rPr lang="ru-RU" sz="2000" dirty="0"/>
              <a:t>, дочери управляющего Череповецким отделением Госбанка СССР. В 1936 году Андропов окончил техникум, получив специальность техника по эксплуатации речного транспорта.</a:t>
            </a:r>
          </a:p>
        </p:txBody>
      </p:sp>
      <p:pic>
        <p:nvPicPr>
          <p:cNvPr id="5" name="Рисунок 4">
            <a:extLst>
              <a:ext uri="{FF2B5EF4-FFF2-40B4-BE49-F238E27FC236}">
                <a16:creationId xmlns:a16="http://schemas.microsoft.com/office/drawing/2014/main" id="{08A2EA34-5AD0-457B-88BA-9C804E9F8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6518" y="1150931"/>
            <a:ext cx="3855631" cy="4556137"/>
          </a:xfrm>
          <a:prstGeom prst="rect">
            <a:avLst/>
          </a:prstGeom>
        </p:spPr>
      </p:pic>
    </p:spTree>
    <p:extLst>
      <p:ext uri="{BB962C8B-B14F-4D97-AF65-F5344CB8AC3E}">
        <p14:creationId xmlns:p14="http://schemas.microsoft.com/office/powerpoint/2010/main" val="1171834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16486A-C770-4318-AC37-461C23113A15}"/>
              </a:ext>
            </a:extLst>
          </p:cNvPr>
          <p:cNvSpPr>
            <a:spLocks noGrp="1"/>
          </p:cNvSpPr>
          <p:nvPr>
            <p:ph type="title"/>
          </p:nvPr>
        </p:nvSpPr>
        <p:spPr/>
        <p:txBody>
          <a:bodyPr>
            <a:normAutofit/>
          </a:bodyPr>
          <a:lstStyle/>
          <a:p>
            <a:r>
              <a:rPr lang="ru-RU" dirty="0"/>
              <a:t>Партизаны Карелии</a:t>
            </a:r>
          </a:p>
        </p:txBody>
      </p:sp>
      <p:sp>
        <p:nvSpPr>
          <p:cNvPr id="3" name="Объект 2">
            <a:extLst>
              <a:ext uri="{FF2B5EF4-FFF2-40B4-BE49-F238E27FC236}">
                <a16:creationId xmlns:a16="http://schemas.microsoft.com/office/drawing/2014/main" id="{EAE11CAB-8C60-4182-832C-8F721E582B6D}"/>
              </a:ext>
            </a:extLst>
          </p:cNvPr>
          <p:cNvSpPr>
            <a:spLocks noGrp="1"/>
          </p:cNvSpPr>
          <p:nvPr>
            <p:ph idx="1"/>
          </p:nvPr>
        </p:nvSpPr>
        <p:spPr>
          <a:xfrm>
            <a:off x="838201" y="1825625"/>
            <a:ext cx="6713856" cy="4351338"/>
          </a:xfrm>
        </p:spPr>
        <p:txBody>
          <a:bodyPr>
            <a:normAutofit/>
          </a:bodyPr>
          <a:lstStyle/>
          <a:p>
            <a:pPr marL="0" indent="0">
              <a:buNone/>
            </a:pPr>
            <a:r>
              <a:rPr lang="ru-RU" sz="1800" dirty="0"/>
              <a:t>После окончания техникума Андропов по решению комсомольских органов был назначен освобождённым секретарём комсомольской организации Рыбинской судоверфи. В 1940 году его направили в Карело-Финскую ССР, где он возглавил республиканский комсомол. Его брак с Ниной </a:t>
            </a:r>
            <a:r>
              <a:rPr lang="ru-RU" sz="1800" dirty="0" err="1"/>
              <a:t>Енгалычевой</a:t>
            </a:r>
            <a:r>
              <a:rPr lang="ru-RU" sz="1800" dirty="0"/>
              <a:t> распался, и в Петрозаводске он женился во второй раз на Татьяне Филипповной Лебедевой. В годы Великой Отечественной войны Андропов активно участвовал в организации партизанского движения на оккупированных территориях. Курируемые им партизанские отряды и комсомольское подполье внесли существенный вклад в боевые действия на Карельском фронте. Андропов лично отбирал и отправлял в тыл врага комсомольцев-добровольцев. В 1941-1943 годах под его руководством было сформировано и направлено в тыл 13 комсомольских партизанских отрядов и диверсионно-разведывательных групп общей численностью 649 человек.</a:t>
            </a:r>
          </a:p>
        </p:txBody>
      </p:sp>
      <p:pic>
        <p:nvPicPr>
          <p:cNvPr id="5" name="Рисунок 4">
            <a:extLst>
              <a:ext uri="{FF2B5EF4-FFF2-40B4-BE49-F238E27FC236}">
                <a16:creationId xmlns:a16="http://schemas.microsoft.com/office/drawing/2014/main" id="{21A1C1F2-2CC0-40EF-ADD2-D7991C333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2739" y="1825625"/>
            <a:ext cx="4229044" cy="3234578"/>
          </a:xfrm>
          <a:prstGeom prst="rect">
            <a:avLst/>
          </a:prstGeom>
        </p:spPr>
      </p:pic>
      <p:sp>
        <p:nvSpPr>
          <p:cNvPr id="6" name="TextBox 5">
            <a:extLst>
              <a:ext uri="{FF2B5EF4-FFF2-40B4-BE49-F238E27FC236}">
                <a16:creationId xmlns:a16="http://schemas.microsoft.com/office/drawing/2014/main" id="{8109EF90-852E-4683-A36C-2152DD7A200B}"/>
              </a:ext>
            </a:extLst>
          </p:cNvPr>
          <p:cNvSpPr txBox="1"/>
          <p:nvPr/>
        </p:nvSpPr>
        <p:spPr>
          <a:xfrm>
            <a:off x="8715171" y="5060203"/>
            <a:ext cx="3227294" cy="646331"/>
          </a:xfrm>
          <a:prstGeom prst="rect">
            <a:avLst/>
          </a:prstGeom>
          <a:noFill/>
        </p:spPr>
        <p:txBody>
          <a:bodyPr wrap="square" rtlCol="0">
            <a:spAutoFit/>
          </a:bodyPr>
          <a:lstStyle/>
          <a:p>
            <a:pPr algn="r"/>
            <a:r>
              <a:rPr lang="ru-RU" dirty="0"/>
              <a:t>Андропов (слева) провожает партизан в тыл врага</a:t>
            </a:r>
          </a:p>
        </p:txBody>
      </p:sp>
    </p:spTree>
    <p:extLst>
      <p:ext uri="{BB962C8B-B14F-4D97-AF65-F5344CB8AC3E}">
        <p14:creationId xmlns:p14="http://schemas.microsoft.com/office/powerpoint/2010/main" val="2190498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90ADAF3-6C7C-49CC-898D-7C3BF3941343}"/>
              </a:ext>
            </a:extLst>
          </p:cNvPr>
          <p:cNvSpPr>
            <a:spLocks noGrp="1"/>
          </p:cNvSpPr>
          <p:nvPr>
            <p:ph type="title"/>
          </p:nvPr>
        </p:nvSpPr>
        <p:spPr/>
        <p:txBody>
          <a:bodyPr/>
          <a:lstStyle/>
          <a:p>
            <a:r>
              <a:rPr lang="ru-RU" dirty="0"/>
              <a:t>Послевоенная карьера Андропова</a:t>
            </a:r>
          </a:p>
        </p:txBody>
      </p:sp>
      <p:sp>
        <p:nvSpPr>
          <p:cNvPr id="3" name="Объект 2">
            <a:extLst>
              <a:ext uri="{FF2B5EF4-FFF2-40B4-BE49-F238E27FC236}">
                <a16:creationId xmlns:a16="http://schemas.microsoft.com/office/drawing/2014/main" id="{49A71C64-D74E-4EC3-B826-3EACD0A47EF0}"/>
              </a:ext>
            </a:extLst>
          </p:cNvPr>
          <p:cNvSpPr>
            <a:spLocks noGrp="1"/>
          </p:cNvSpPr>
          <p:nvPr>
            <p:ph idx="1"/>
          </p:nvPr>
        </p:nvSpPr>
        <p:spPr>
          <a:xfrm>
            <a:off x="838200" y="1467037"/>
            <a:ext cx="10515600" cy="4351338"/>
          </a:xfrm>
        </p:spPr>
        <p:txBody>
          <a:bodyPr/>
          <a:lstStyle/>
          <a:p>
            <a:pPr marL="0" indent="0">
              <a:buNone/>
            </a:pPr>
            <a:r>
              <a:rPr lang="ru-RU" sz="1900" dirty="0"/>
              <a:t>После освобождения Петрозаводска в 1944 году Андропов был назначен вторым секретарём Петрозаводского горкома ВКП(б). Параллельно он начал заочное обучение в Петрозаводском государственном университете, которое, однако, не завершил. В 1947 году он окончил заочно Высшую партийную школу при ЦК ВКП(б). В этот период Андропов активно занимался самообразованием, включая изучение иностранных языков.</a:t>
            </a:r>
          </a:p>
          <a:p>
            <a:pPr marL="0" indent="0">
              <a:buNone/>
            </a:pPr>
            <a:endParaRPr lang="ru-RU" dirty="0"/>
          </a:p>
        </p:txBody>
      </p:sp>
      <p:pic>
        <p:nvPicPr>
          <p:cNvPr id="5" name="Рисунок 4">
            <a:extLst>
              <a:ext uri="{FF2B5EF4-FFF2-40B4-BE49-F238E27FC236}">
                <a16:creationId xmlns:a16="http://schemas.microsoft.com/office/drawing/2014/main" id="{FE9F015E-721B-4F27-BD15-4775C514F8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4635" y="3204089"/>
            <a:ext cx="7942729" cy="3288786"/>
          </a:xfrm>
          <a:prstGeom prst="rect">
            <a:avLst/>
          </a:prstGeom>
        </p:spPr>
      </p:pic>
    </p:spTree>
    <p:extLst>
      <p:ext uri="{BB962C8B-B14F-4D97-AF65-F5344CB8AC3E}">
        <p14:creationId xmlns:p14="http://schemas.microsoft.com/office/powerpoint/2010/main" val="2055617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1D26D8-AC41-4711-A69B-88AD5B296B67}"/>
              </a:ext>
            </a:extLst>
          </p:cNvPr>
          <p:cNvSpPr>
            <a:spLocks noGrp="1"/>
          </p:cNvSpPr>
          <p:nvPr>
            <p:ph type="title"/>
          </p:nvPr>
        </p:nvSpPr>
        <p:spPr/>
        <p:txBody>
          <a:bodyPr>
            <a:normAutofit/>
          </a:bodyPr>
          <a:lstStyle/>
          <a:p>
            <a:r>
              <a:rPr lang="ru-RU" dirty="0"/>
              <a:t>Карьерный рост Андропова</a:t>
            </a:r>
          </a:p>
        </p:txBody>
      </p:sp>
      <p:sp>
        <p:nvSpPr>
          <p:cNvPr id="3" name="Объект 2">
            <a:extLst>
              <a:ext uri="{FF2B5EF4-FFF2-40B4-BE49-F238E27FC236}">
                <a16:creationId xmlns:a16="http://schemas.microsoft.com/office/drawing/2014/main" id="{69846880-3A2D-400E-B743-A05C5F7657B1}"/>
              </a:ext>
            </a:extLst>
          </p:cNvPr>
          <p:cNvSpPr>
            <a:spLocks noGrp="1"/>
          </p:cNvSpPr>
          <p:nvPr>
            <p:ph idx="1"/>
          </p:nvPr>
        </p:nvSpPr>
        <p:spPr>
          <a:xfrm>
            <a:off x="838200" y="1550147"/>
            <a:ext cx="7741024" cy="4942728"/>
          </a:xfrm>
        </p:spPr>
        <p:txBody>
          <a:bodyPr>
            <a:normAutofit lnSpcReduction="10000"/>
          </a:bodyPr>
          <a:lstStyle/>
          <a:p>
            <a:pPr marL="0" indent="0">
              <a:buNone/>
            </a:pPr>
            <a:r>
              <a:rPr lang="ru-RU" sz="1900" dirty="0"/>
              <a:t>С 1947 года Юрий Андропов занимал должность второго секретаря ЦК КП(б) Карело-Финской ССР, демонстрируя быстрый карьерный рост и приобретая ценный опыт руководства. В 1950 году, в контексте сложной политической ситуации, связанной с «Ленинградским делом», он принял участие в партийном пленуме, высказав свою точку зрения на руководство республики. В результате этих событий Геннадий Куприянов был освобожден от занимаемой должности. Благодаря поддержке опытного государственного деятеля Отто Куусинена, Андропов продолжил свою карьеру.</a:t>
            </a:r>
          </a:p>
          <a:p>
            <a:pPr marL="0" indent="0">
              <a:buNone/>
            </a:pPr>
            <a:r>
              <a:rPr lang="ru-RU" sz="1900" dirty="0"/>
              <a:t>В конце 1940-х годов, после расширения аппарата ЦК ВКП(б), Андропов был переведен в Москву на должность инспектора, что свидетельствует о признании его способностей и доверия со стороны руководства. На этой должности он успешно курировал работу партийных организаций в Прибалтике, проявляя организаторские навыки и умение работать в сложных условиях. Его участие в работе комиссии ЦК ВКП(б) на Дальнем Востоке во время Корейской войны подчеркивает важность его роли в обеспечении стабильности и координации действий в масштабе всей страны. С марта 1953 года Андропов возглавил подотдел Отдела партийных, профсоюзных и комсомольских органов ЦК КПСС, продолжая динамично развивать свою карьеру.</a:t>
            </a:r>
          </a:p>
        </p:txBody>
      </p:sp>
      <p:pic>
        <p:nvPicPr>
          <p:cNvPr id="9" name="Рисунок 8">
            <a:extLst>
              <a:ext uri="{FF2B5EF4-FFF2-40B4-BE49-F238E27FC236}">
                <a16:creationId xmlns:a16="http://schemas.microsoft.com/office/drawing/2014/main" id="{29DFDDC6-BAC5-461A-B05F-18CA24F1AE39}"/>
              </a:ext>
            </a:extLst>
          </p:cNvPr>
          <p:cNvPicPr>
            <a:picLocks noChangeAspect="1"/>
          </p:cNvPicPr>
          <p:nvPr/>
        </p:nvPicPr>
        <p:blipFill>
          <a:blip r:embed="rId2"/>
          <a:stretch>
            <a:fillRect/>
          </a:stretch>
        </p:blipFill>
        <p:spPr>
          <a:xfrm>
            <a:off x="8692351" y="1825625"/>
            <a:ext cx="3248638" cy="4305486"/>
          </a:xfrm>
          <a:prstGeom prst="rect">
            <a:avLst/>
          </a:prstGeom>
        </p:spPr>
      </p:pic>
    </p:spTree>
    <p:extLst>
      <p:ext uri="{BB962C8B-B14F-4D97-AF65-F5344CB8AC3E}">
        <p14:creationId xmlns:p14="http://schemas.microsoft.com/office/powerpoint/2010/main" val="1511194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E7C6F03-B316-4526-845F-AF2B42CD7540}"/>
              </a:ext>
            </a:extLst>
          </p:cNvPr>
          <p:cNvSpPr>
            <a:spLocks noGrp="1"/>
          </p:cNvSpPr>
          <p:nvPr>
            <p:ph type="title"/>
          </p:nvPr>
        </p:nvSpPr>
        <p:spPr/>
        <p:txBody>
          <a:bodyPr>
            <a:normAutofit/>
          </a:bodyPr>
          <a:lstStyle/>
          <a:p>
            <a:r>
              <a:rPr lang="ru-RU" dirty="0"/>
              <a:t>Министерство иностранных дел</a:t>
            </a:r>
          </a:p>
        </p:txBody>
      </p:sp>
      <p:sp>
        <p:nvSpPr>
          <p:cNvPr id="3" name="Объект 2">
            <a:extLst>
              <a:ext uri="{FF2B5EF4-FFF2-40B4-BE49-F238E27FC236}">
                <a16:creationId xmlns:a16="http://schemas.microsoft.com/office/drawing/2014/main" id="{D69CF9A5-A575-458D-87B2-D835B11A5998}"/>
              </a:ext>
            </a:extLst>
          </p:cNvPr>
          <p:cNvSpPr>
            <a:spLocks noGrp="1"/>
          </p:cNvSpPr>
          <p:nvPr>
            <p:ph idx="1"/>
          </p:nvPr>
        </p:nvSpPr>
        <p:spPr>
          <a:xfrm>
            <a:off x="838200" y="1825625"/>
            <a:ext cx="6109447" cy="4351338"/>
          </a:xfrm>
        </p:spPr>
        <p:txBody>
          <a:bodyPr>
            <a:normAutofit/>
          </a:bodyPr>
          <a:lstStyle/>
          <a:p>
            <a:pPr marL="0" indent="0">
              <a:lnSpc>
                <a:spcPct val="100000"/>
              </a:lnSpc>
              <a:buNone/>
            </a:pPr>
            <a:r>
              <a:rPr lang="ru-RU" sz="1900" dirty="0"/>
              <a:t>В 1953 году Юрий Андропов перешёл на работу в Министерство иностранных дел СССР, возглавив 4-й Европейский отдел, ответственный за отношения с Румынией, Чехословакией и Польшей. В июле того же года он был назначен советником-посланником посольства СССР в Венгерской Народной Республике в Будапеште. В 1954 году, в связи с ухудшением советско-венгерских отношений, Андропов сменил Евгения Киселёва на посту советского посла в Венгрии.</a:t>
            </a:r>
          </a:p>
        </p:txBody>
      </p:sp>
      <p:pic>
        <p:nvPicPr>
          <p:cNvPr id="5" name="Рисунок 4">
            <a:extLst>
              <a:ext uri="{FF2B5EF4-FFF2-40B4-BE49-F238E27FC236}">
                <a16:creationId xmlns:a16="http://schemas.microsoft.com/office/drawing/2014/main" id="{1CED29BE-3CFD-40BA-866B-9555B5420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906" y="1690688"/>
            <a:ext cx="4744571" cy="2846743"/>
          </a:xfrm>
          <a:prstGeom prst="rect">
            <a:avLst/>
          </a:prstGeom>
        </p:spPr>
      </p:pic>
      <p:sp>
        <p:nvSpPr>
          <p:cNvPr id="6" name="TextBox 5">
            <a:extLst>
              <a:ext uri="{FF2B5EF4-FFF2-40B4-BE49-F238E27FC236}">
                <a16:creationId xmlns:a16="http://schemas.microsoft.com/office/drawing/2014/main" id="{62DE2FDE-E3B1-4BB4-BF63-3686C74E821A}"/>
              </a:ext>
            </a:extLst>
          </p:cNvPr>
          <p:cNvSpPr txBox="1"/>
          <p:nvPr/>
        </p:nvSpPr>
        <p:spPr>
          <a:xfrm>
            <a:off x="7144871" y="4724400"/>
            <a:ext cx="4715435" cy="757130"/>
          </a:xfrm>
          <a:prstGeom prst="rect">
            <a:avLst/>
          </a:prstGeom>
          <a:noFill/>
        </p:spPr>
        <p:txBody>
          <a:bodyPr wrap="square" rtlCol="0">
            <a:spAutoFit/>
          </a:bodyPr>
          <a:lstStyle/>
          <a:p>
            <a:pPr algn="r">
              <a:lnSpc>
                <a:spcPct val="90000"/>
              </a:lnSpc>
              <a:spcBef>
                <a:spcPts val="1000"/>
              </a:spcBef>
            </a:pPr>
            <a:r>
              <a:rPr lang="ru-RU" sz="1600" i="1" dirty="0"/>
              <a:t>Пока что на заднем плане. Юрий Андропов присутствует на встрече Никиты Хрущёва с венгерским лидером Яношем </a:t>
            </a:r>
            <a:r>
              <a:rPr lang="ru-RU" sz="1600" i="1" dirty="0" err="1"/>
              <a:t>Кадаром</a:t>
            </a:r>
            <a:endParaRPr lang="ru-RU" sz="1600" i="1" dirty="0"/>
          </a:p>
        </p:txBody>
      </p:sp>
    </p:spTree>
    <p:extLst>
      <p:ext uri="{BB962C8B-B14F-4D97-AF65-F5344CB8AC3E}">
        <p14:creationId xmlns:p14="http://schemas.microsoft.com/office/powerpoint/2010/main" val="2122420606"/>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1320</TotalTime>
  <Words>2554</Words>
  <Application>Microsoft Office PowerPoint</Application>
  <PresentationFormat>Широкоэкранный</PresentationFormat>
  <Paragraphs>68</Paragraphs>
  <Slides>24</Slides>
  <Notes>1</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24</vt:i4>
      </vt:variant>
    </vt:vector>
  </HeadingPairs>
  <TitlesOfParts>
    <vt:vector size="29" baseType="lpstr">
      <vt:lpstr>Arial</vt:lpstr>
      <vt:lpstr>Calibri</vt:lpstr>
      <vt:lpstr>Calibri Light</vt:lpstr>
      <vt:lpstr>Comic Sans MS</vt:lpstr>
      <vt:lpstr>Тема Office</vt:lpstr>
      <vt:lpstr>СССР под руководством Ю.В. Андропова</vt:lpstr>
      <vt:lpstr>Точка зрения</vt:lpstr>
      <vt:lpstr>Об авторе цитаты</vt:lpstr>
      <vt:lpstr>Детство</vt:lpstr>
      <vt:lpstr>Юность</vt:lpstr>
      <vt:lpstr>Партизаны Карелии</vt:lpstr>
      <vt:lpstr>Послевоенная карьера Андропова</vt:lpstr>
      <vt:lpstr>Карьерный рост Андропова</vt:lpstr>
      <vt:lpstr>Министерство иностранных дел</vt:lpstr>
      <vt:lpstr>Венгерский кризис</vt:lpstr>
      <vt:lpstr>Итог восстания </vt:lpstr>
      <vt:lpstr>Глава отдела по связям с зарубежными коммунистическими партиями</vt:lpstr>
      <vt:lpstr>Внутренние проблемы КГБ</vt:lpstr>
      <vt:lpstr>Межнациональные конфликты, модернизация разведки и международные кризисы</vt:lpstr>
      <vt:lpstr>Диссидентское движение, политика "мягкой силы" и обмены</vt:lpstr>
      <vt:lpstr>Антитеррор, безопасность высшего руководства и расследования</vt:lpstr>
      <vt:lpstr>Надежды на перемены</vt:lpstr>
      <vt:lpstr>Борьба с коррупцией и обновление кадров</vt:lpstr>
      <vt:lpstr>Попытки реформирования экономики</vt:lpstr>
      <vt:lpstr>Смерть Андропова</vt:lpstr>
      <vt:lpstr>Итоги</vt:lpstr>
      <vt:lpstr>Список литературы</vt:lpstr>
      <vt:lpstr>Список интернет-ресурсов</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СССР под руководством Ю.В. Андропова</dc:title>
  <dc:creator>Богданов Ренат Алексеевич</dc:creator>
  <cp:lastModifiedBy>Богданов Ренат Алексеевич</cp:lastModifiedBy>
  <cp:revision>26</cp:revision>
  <dcterms:created xsi:type="dcterms:W3CDTF">2024-12-01T18:57:10Z</dcterms:created>
  <dcterms:modified xsi:type="dcterms:W3CDTF">2024-12-02T16:57:32Z</dcterms:modified>
</cp:coreProperties>
</file>